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65" r:id="rId2"/>
    <p:sldId id="256" r:id="rId3"/>
    <p:sldId id="259" r:id="rId4"/>
    <p:sldId id="271" r:id="rId5"/>
    <p:sldId id="272" r:id="rId6"/>
    <p:sldId id="274" r:id="rId7"/>
    <p:sldId id="275" r:id="rId8"/>
    <p:sldId id="273" r:id="rId9"/>
    <p:sldId id="276" r:id="rId10"/>
    <p:sldId id="266" r:id="rId11"/>
    <p:sldId id="267" r:id="rId1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6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til Yok, Kılavuz Yok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Orta Stil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Açık Stil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Açık Stil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24"/>
    <p:restoredTop sz="94564"/>
  </p:normalViewPr>
  <p:slideViewPr>
    <p:cSldViewPr snapToGrid="0" snapToObjects="1">
      <p:cViewPr varScale="1">
        <p:scale>
          <a:sx n="108" d="100"/>
          <a:sy n="108" d="100"/>
        </p:scale>
        <p:origin x="200" y="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12-20T14:43:11.746" idx="5">
    <p:pos x="10" y="10"/>
    <p:text>Tabloda size ait bilgileri eksiksiz doldurunuz.</p:text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12-20T14:37:32.044" idx="2">
    <p:pos x="10" y="10"/>
    <p:text>Web/Aplikasyon içeriğine ait logo tasarımını ve logo manifestosunu ilgili alanlara ekleyin.</p:text>
    <p:extLst mod="1">
      <p:ext uri="{C676402C-5697-4E1C-873F-D02D1690AC5C}">
        <p15:threadingInfo xmlns:p15="http://schemas.microsoft.com/office/powerpoint/2012/main" timeZoneBias="-18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12-20T14:37:32.044" idx="2">
    <p:pos x="10" y="10"/>
    <p:text>Web/Aplikasyon tasarım süreçlerine ait (9:16 oranındaki) illustrator çıktılarınızı ilgili alanlara ekleyiniz.</p:text>
    <p:extLst mod="1">
      <p:ext uri="{C676402C-5697-4E1C-873F-D02D1690AC5C}">
        <p15:threadingInfo xmlns:p15="http://schemas.microsoft.com/office/powerpoint/2012/main" timeZoneBias="-18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12-20T14:37:32.044" idx="2">
    <p:pos x="10" y="10"/>
    <p:text>Web/Aplikasyon tasarımınıza özgü oluşturduğunuz Mock-Up görsellerini ilgili alanlara ekleyiniz.</p:text>
    <p:extLst mod="1">
      <p:ext uri="{C676402C-5697-4E1C-873F-D02D1690AC5C}">
        <p15:threadingInfo xmlns:p15="http://schemas.microsoft.com/office/powerpoint/2012/main" timeZoneBias="-18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12-20T14:44:39.756" idx="6">
    <p:pos x="25" y="32"/>
    <p:text>Proje A4 ebadında spiralsiz ciltleme ile teslim edilecek. Proje tesliminde kaynak dosya ve renderları bir CD'ye yazdırılarak proje çıktısı ile birlikte teslim edilecek.</p:text>
    <p:extLst mod="1"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FB46DE-60FF-AF44-8D4A-E133DD49B0D6}" type="datetimeFigureOut">
              <a:rPr lang="tr-TR" smtClean="0"/>
              <a:t>2.04.2025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tr-TR"/>
              <a:t>Asıl metin stillerini düzenle
İkinci düzey
Üçüncü düzey
Dördüncü düzey
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7F740E-1ABB-6941-B94F-914596D275A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35152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2ED9-8EA1-9140-8347-7F90078E8116}" type="datetimeFigureOut">
              <a:rPr lang="tr-TR" smtClean="0"/>
              <a:t>2.04.2025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18A4-2775-9E4F-ACD9-F7E6797EFA3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41337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
İkinci düzey
Üçüncü düzey
Dördüncü düzey
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2ED9-8EA1-9140-8347-7F90078E8116}" type="datetimeFigureOut">
              <a:rPr lang="tr-TR" smtClean="0"/>
              <a:t>2.04.2025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18A4-2775-9E4F-ACD9-F7E6797EFA3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61392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
İkinci düzey
Üçüncü düzey
Dördüncü düzey
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2ED9-8EA1-9140-8347-7F90078E8116}" type="datetimeFigureOut">
              <a:rPr lang="tr-TR" smtClean="0"/>
              <a:t>2.04.2025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18A4-2775-9E4F-ACD9-F7E6797EFA3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67285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
İkinci düzey
Üçüncü düzey
Dördüncü düzey
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2ED9-8EA1-9140-8347-7F90078E8116}" type="datetimeFigureOut">
              <a:rPr lang="tr-TR" smtClean="0"/>
              <a:t>2.04.2025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18A4-2775-9E4F-ACD9-F7E6797EFA3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9210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
İkinci düzey
Üçüncü düzey
Dördüncü düzey
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2ED9-8EA1-9140-8347-7F90078E8116}" type="datetimeFigureOut">
              <a:rPr lang="tr-TR" smtClean="0"/>
              <a:t>2.04.2025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18A4-2775-9E4F-ACD9-F7E6797EFA3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0726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tr-TR"/>
              <a:t>Asıl metin stillerini düzenle
İkinci düzey
Üçüncü düzey
Dördüncü düzey
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tr-TR"/>
              <a:t>Asıl metin stillerini düzenle
İkinci düzey
Üçüncü düzey
Dördüncü düzey
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2ED9-8EA1-9140-8347-7F90078E8116}" type="datetimeFigureOut">
              <a:rPr lang="tr-TR" smtClean="0"/>
              <a:t>2.04.2025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18A4-2775-9E4F-ACD9-F7E6797EFA3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96406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
İkinci düzey
Üçüncü düzey
Dördüncü düzey
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tr-TR"/>
              <a:t>Asıl metin stillerini düzenle
İkinci düzey
Üçüncü düzey
Dördüncü düzey
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
İkinci düzey
Üçüncü düzey
Dördüncü düzey
Beşinci düzey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tr-TR"/>
              <a:t>Asıl metin stillerini düzenle
İkinci düzey
Üçüncü düzey
Dördüncü düzey
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2ED9-8EA1-9140-8347-7F90078E8116}" type="datetimeFigureOut">
              <a:rPr lang="tr-TR" smtClean="0"/>
              <a:t>2.04.2025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18A4-2775-9E4F-ACD9-F7E6797EFA3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60119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2ED9-8EA1-9140-8347-7F90078E8116}" type="datetimeFigureOut">
              <a:rPr lang="tr-TR" smtClean="0"/>
              <a:t>2.04.2025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18A4-2775-9E4F-ACD9-F7E6797EFA3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40571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2ED9-8EA1-9140-8347-7F90078E8116}" type="datetimeFigureOut">
              <a:rPr lang="tr-TR" smtClean="0"/>
              <a:t>2.04.2025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18A4-2775-9E4F-ACD9-F7E6797EFA3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5632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
İkinci düzey
Üçüncü düzey
Dördüncü düzey
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
İkinci düzey
Üçüncü düzey
Dördüncü düzey
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2ED9-8EA1-9140-8347-7F90078E8116}" type="datetimeFigureOut">
              <a:rPr lang="tr-TR" smtClean="0"/>
              <a:t>2.04.2025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18A4-2775-9E4F-ACD9-F7E6797EFA3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91473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
İkinci düzey
Üçüncü düzey
Dördüncü düzey
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2ED9-8EA1-9140-8347-7F90078E8116}" type="datetimeFigureOut">
              <a:rPr lang="tr-TR" smtClean="0"/>
              <a:t>2.04.2025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18A4-2775-9E4F-ACD9-F7E6797EFA3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90397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
İkinci düzey
Üçüncü düzey
Dördüncü düzey
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C2ED9-8EA1-9140-8347-7F90078E8116}" type="datetimeFigureOut">
              <a:rPr lang="tr-TR" smtClean="0"/>
              <a:t>2.04.2025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318A4-2775-9E4F-ACD9-F7E6797EFA3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05706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6FA17CFE-0502-7449-B1E1-7BEC0ABBA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7" y="653995"/>
            <a:ext cx="8543925" cy="5550010"/>
          </a:xfrm>
        </p:spPr>
        <p:txBody>
          <a:bodyPr/>
          <a:lstStyle/>
          <a:p>
            <a:pPr algn="ctr"/>
            <a:r>
              <a:rPr lang="tr-TR" sz="3200" b="1" dirty="0">
                <a:latin typeface="+mn-lt"/>
              </a:rPr>
              <a:t>Topkapı Üniversitesi</a:t>
            </a:r>
            <a:br>
              <a:rPr lang="tr-TR" sz="2925" b="1" dirty="0"/>
            </a:br>
            <a:r>
              <a:rPr lang="tr-TR" sz="2600" dirty="0"/>
              <a:t>Güzel Sanatlar, Tasarım ve Mimarlık Fakültesi</a:t>
            </a:r>
            <a:br>
              <a:rPr lang="tr-TR" sz="2600" dirty="0"/>
            </a:br>
            <a:r>
              <a:rPr lang="tr-TR" sz="2600" dirty="0"/>
              <a:t>Dijital Oyun Tasarımı</a:t>
            </a:r>
            <a:br>
              <a:rPr lang="tr-TR" sz="2600" b="1" dirty="0"/>
            </a:br>
            <a:br>
              <a:rPr lang="tr-TR" sz="2600" b="1" dirty="0"/>
            </a:br>
            <a:br>
              <a:rPr lang="tr-TR" sz="2600" b="1" dirty="0"/>
            </a:br>
            <a:br>
              <a:rPr lang="tr-TR" sz="2600" b="1" dirty="0"/>
            </a:br>
            <a:br>
              <a:rPr lang="tr-TR" sz="2600" b="1" dirty="0"/>
            </a:br>
            <a:br>
              <a:rPr lang="tr-TR" sz="2600" b="1" dirty="0"/>
            </a:br>
            <a:br>
              <a:rPr lang="tr-TR" sz="2600" dirty="0"/>
            </a:br>
            <a:r>
              <a:rPr lang="tr-TR" sz="3200" b="1" dirty="0">
                <a:latin typeface="+mn-lt"/>
              </a:rPr>
              <a:t>(DGD404)</a:t>
            </a:r>
            <a:br>
              <a:rPr lang="tr-TR" sz="3200" b="1" dirty="0">
                <a:latin typeface="+mn-lt"/>
              </a:rPr>
            </a:br>
            <a:r>
              <a:rPr lang="tr-TR" sz="3200" b="1" dirty="0">
                <a:latin typeface="+mn-lt"/>
              </a:rPr>
              <a:t>Web Tasarımı</a:t>
            </a:r>
            <a:br>
              <a:rPr lang="tr-TR" sz="3200" b="1" dirty="0">
                <a:latin typeface="+mn-lt"/>
              </a:rPr>
            </a:br>
            <a:r>
              <a:rPr lang="tr-TR" sz="3200" b="1" dirty="0">
                <a:latin typeface="+mn-lt"/>
              </a:rPr>
              <a:t>Vize Projesi</a:t>
            </a:r>
            <a:endParaRPr lang="tr-TR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4508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6FA17CFE-0502-7449-B1E1-7BEC0ABBA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1361811"/>
            <a:ext cx="8543925" cy="4134379"/>
          </a:xfrm>
        </p:spPr>
        <p:txBody>
          <a:bodyPr/>
          <a:lstStyle/>
          <a:p>
            <a:r>
              <a:rPr lang="tr-TR" b="1" dirty="0"/>
              <a:t>4. Projenin Dijital &amp; Fiziksel Çıktısı</a:t>
            </a:r>
          </a:p>
        </p:txBody>
      </p:sp>
      <p:sp>
        <p:nvSpPr>
          <p:cNvPr id="3" name="Slayt Numarası Yer Tutucusu 2">
            <a:extLst>
              <a:ext uri="{FF2B5EF4-FFF2-40B4-BE49-F238E27FC236}">
                <a16:creationId xmlns:a16="http://schemas.microsoft.com/office/drawing/2014/main" id="{5691F269-AD1F-F34B-BD03-E622A0C9C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18A4-2775-9E4F-ACD9-F7E6797EFA37}" type="slidenum">
              <a:rPr lang="tr-TR" smtClean="0"/>
              <a:t>10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75387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>
            <a:extLst>
              <a:ext uri="{FF2B5EF4-FFF2-40B4-BE49-F238E27FC236}">
                <a16:creationId xmlns:a16="http://schemas.microsoft.com/office/drawing/2014/main" id="{FF5897B2-2540-0A4C-8645-1B4539AA8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18A4-2775-9E4F-ACD9-F7E6797EFA37}" type="slidenum">
              <a:rPr lang="tr-TR" smtClean="0"/>
              <a:t>11</a:t>
            </a:fld>
            <a:endParaRPr lang="tr-TR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9EAD732-6256-4F4E-81CF-577906E4D23C}"/>
              </a:ext>
            </a:extLst>
          </p:cNvPr>
          <p:cNvSpPr/>
          <p:nvPr/>
        </p:nvSpPr>
        <p:spPr>
          <a:xfrm>
            <a:off x="3471420" y="1947420"/>
            <a:ext cx="2963161" cy="296316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tr-TR" sz="1463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Projenin </a:t>
            </a:r>
          </a:p>
          <a:p>
            <a:pPr algn="ctr"/>
            <a:r>
              <a:rPr lang="tr-TR" sz="1463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CD veya DVD’sini</a:t>
            </a:r>
          </a:p>
          <a:p>
            <a:pPr algn="ctr"/>
            <a:r>
              <a:rPr lang="tr-TR" sz="1463" dirty="0">
                <a:solidFill>
                  <a:schemeClr val="tx1">
                    <a:lumMod val="50000"/>
                    <a:lumOff val="50000"/>
                  </a:schemeClr>
                </a:solidFill>
              </a:rPr>
              <a:t>zarfı ile bu sayfaya yapıştırın!</a:t>
            </a:r>
          </a:p>
          <a:p>
            <a:pPr algn="ctr"/>
            <a:endParaRPr lang="tr-TR" sz="1463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454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63B603A3-A3C0-7848-A1CA-042E15A8BF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676934"/>
            <a:ext cx="7429500" cy="1217612"/>
          </a:xfrm>
        </p:spPr>
        <p:txBody>
          <a:bodyPr anchor="ctr">
            <a:normAutofit/>
          </a:bodyPr>
          <a:lstStyle/>
          <a:p>
            <a:r>
              <a:rPr lang="tr-TR" sz="2600" b="1" dirty="0">
                <a:latin typeface="+mn-lt"/>
              </a:rPr>
              <a:t>Topkapı Üniversitesi</a:t>
            </a:r>
            <a:br>
              <a:rPr lang="tr-TR" sz="2275" b="1" dirty="0"/>
            </a:br>
            <a:r>
              <a:rPr lang="tr-TR" sz="1950" b="1" dirty="0"/>
              <a:t>Güzel Sanatlar, Tasarım ve Mimarlık Fakültesi</a:t>
            </a:r>
            <a:endParaRPr lang="tr-TR" sz="2275" b="1" dirty="0"/>
          </a:p>
        </p:txBody>
      </p:sp>
      <p:graphicFrame>
        <p:nvGraphicFramePr>
          <p:cNvPr id="9" name="Tablo 8">
            <a:extLst>
              <a:ext uri="{FF2B5EF4-FFF2-40B4-BE49-F238E27FC236}">
                <a16:creationId xmlns:a16="http://schemas.microsoft.com/office/drawing/2014/main" id="{690AC2CC-A6CC-D04E-A7F9-BED25318FD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715710"/>
              </p:ext>
            </p:extLst>
          </p:nvPr>
        </p:nvGraphicFramePr>
        <p:xfrm>
          <a:off x="1317000" y="2926080"/>
          <a:ext cx="7272000" cy="3307555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669121">
                  <a:extLst>
                    <a:ext uri="{9D8B030D-6E8A-4147-A177-3AD203B41FA5}">
                      <a16:colId xmlns:a16="http://schemas.microsoft.com/office/drawing/2014/main" val="1576833644"/>
                    </a:ext>
                  </a:extLst>
                </a:gridCol>
                <a:gridCol w="2995601">
                  <a:extLst>
                    <a:ext uri="{9D8B030D-6E8A-4147-A177-3AD203B41FA5}">
                      <a16:colId xmlns:a16="http://schemas.microsoft.com/office/drawing/2014/main" val="2025753439"/>
                    </a:ext>
                  </a:extLst>
                </a:gridCol>
                <a:gridCol w="1607278">
                  <a:extLst>
                    <a:ext uri="{9D8B030D-6E8A-4147-A177-3AD203B41FA5}">
                      <a16:colId xmlns:a16="http://schemas.microsoft.com/office/drawing/2014/main" val="2686048165"/>
                    </a:ext>
                  </a:extLst>
                </a:gridCol>
              </a:tblGrid>
              <a:tr h="440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DERSİN KODU VE ADI:</a:t>
                      </a:r>
                      <a:endParaRPr lang="tr-T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0000" marR="72000" marT="108000" marB="10800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1100" b="0" dirty="0">
                          <a:effectLst/>
                        </a:rPr>
                        <a:t>DGD404 - Web Tasarımı</a:t>
                      </a:r>
                      <a:endParaRPr lang="tr-TR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0000" marR="72000" marT="108000" marB="10800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tr-TR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1" marR="55721" marT="0" marB="0" anchor="ctr"/>
                </a:tc>
                <a:extLst>
                  <a:ext uri="{0D108BD9-81ED-4DB2-BD59-A6C34878D82A}">
                    <a16:rowId xmlns:a16="http://schemas.microsoft.com/office/drawing/2014/main" val="3437766680"/>
                  </a:ext>
                </a:extLst>
              </a:tr>
              <a:tr h="440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PROGRAM ADI: </a:t>
                      </a:r>
                      <a:endParaRPr lang="tr-T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0000" marR="72000" marT="108000" marB="10800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 Dijital Oyun Tasarımı</a:t>
                      </a:r>
                      <a:endParaRPr lang="tr-T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0000" marR="72000" marT="108000" marB="10800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tr-T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1" marR="55721" marT="0" marB="0" anchor="ctr"/>
                </a:tc>
                <a:extLst>
                  <a:ext uri="{0D108BD9-81ED-4DB2-BD59-A6C34878D82A}">
                    <a16:rowId xmlns:a16="http://schemas.microsoft.com/office/drawing/2014/main" val="2837951263"/>
                  </a:ext>
                </a:extLst>
              </a:tr>
              <a:tr h="440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ÖĞRETİM ELEMANI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ADI SOYADI VE İMZASI:</a:t>
                      </a:r>
                      <a:endParaRPr lang="tr-T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0000" marR="72000" marT="108000" marB="1080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 </a:t>
                      </a:r>
                      <a:r>
                        <a:rPr lang="tr-TR" sz="1100" dirty="0" err="1">
                          <a:effectLst/>
                        </a:rPr>
                        <a:t>Öğr</a:t>
                      </a:r>
                      <a:r>
                        <a:rPr lang="tr-TR" sz="1100" dirty="0">
                          <a:effectLst/>
                        </a:rPr>
                        <a:t>. Gör. Soner SAN</a:t>
                      </a:r>
                      <a:endParaRPr lang="tr-T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0000" marR="72000" marT="108000" marB="1080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tr-T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1" marR="55721" marT="0" marB="0" anchor="ctr"/>
                </a:tc>
                <a:extLst>
                  <a:ext uri="{0D108BD9-81ED-4DB2-BD59-A6C34878D82A}">
                    <a16:rowId xmlns:a16="http://schemas.microsoft.com/office/drawing/2014/main" val="776813493"/>
                  </a:ext>
                </a:extLst>
              </a:tr>
              <a:tr h="440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TARİH:</a:t>
                      </a:r>
                      <a:endParaRPr lang="tr-T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0000" marR="72000" marT="108000" marB="10800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 08.04.2025</a:t>
                      </a:r>
                      <a:endParaRPr lang="tr-T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0000" marR="72000" marT="108000" marB="10800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tr-T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1" marR="55721" marT="0" marB="0" anchor="ctr"/>
                </a:tc>
                <a:extLst>
                  <a:ext uri="{0D108BD9-81ED-4DB2-BD59-A6C34878D82A}">
                    <a16:rowId xmlns:a16="http://schemas.microsoft.com/office/drawing/2014/main" val="2666592307"/>
                  </a:ext>
                </a:extLst>
              </a:tr>
              <a:tr h="440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DERSLİK:</a:t>
                      </a:r>
                      <a:endParaRPr lang="tr-T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0000" marR="72000" marT="108000" marB="10800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 AL233</a:t>
                      </a:r>
                      <a:endParaRPr lang="tr-T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0000" marR="72000" marT="108000" marB="10800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tr-T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1" marR="55721" marT="0" marB="0" anchor="ctr"/>
                </a:tc>
                <a:extLst>
                  <a:ext uri="{0D108BD9-81ED-4DB2-BD59-A6C34878D82A}">
                    <a16:rowId xmlns:a16="http://schemas.microsoft.com/office/drawing/2014/main" val="3490634567"/>
                  </a:ext>
                </a:extLst>
              </a:tr>
              <a:tr h="440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ÖĞRENCİNİN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ADI SOYADI VE İMZASI:</a:t>
                      </a:r>
                    </a:p>
                  </a:txBody>
                  <a:tcPr marL="180000" marR="72000" marT="108000" marB="1080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tr-T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0000" marR="72000" marT="108000" marB="1080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tr-T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1" marR="55721" marT="0" marB="0" anchor="ctr"/>
                </a:tc>
                <a:extLst>
                  <a:ext uri="{0D108BD9-81ED-4DB2-BD59-A6C34878D82A}">
                    <a16:rowId xmlns:a16="http://schemas.microsoft.com/office/drawing/2014/main" val="4081904249"/>
                  </a:ext>
                </a:extLst>
              </a:tr>
              <a:tr h="4409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ÖĞRENCİ NUMARASI:</a:t>
                      </a:r>
                    </a:p>
                  </a:txBody>
                  <a:tcPr marL="180000" marR="72000" marT="108000" marB="10800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tr-T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0000" marR="72000" marT="108000" marB="10800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tr-T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721" marR="55721" marT="0" marB="0" anchor="ctr"/>
                </a:tc>
                <a:extLst>
                  <a:ext uri="{0D108BD9-81ED-4DB2-BD59-A6C34878D82A}">
                    <a16:rowId xmlns:a16="http://schemas.microsoft.com/office/drawing/2014/main" val="1352550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4703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6FA17CFE-0502-7449-B1E1-7BEC0ABBA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1361811"/>
            <a:ext cx="8543925" cy="4134379"/>
          </a:xfrm>
        </p:spPr>
        <p:txBody>
          <a:bodyPr/>
          <a:lstStyle/>
          <a:p>
            <a:r>
              <a:rPr lang="tr-TR" b="1" dirty="0"/>
              <a:t>1. Logo Tasarımı</a:t>
            </a:r>
          </a:p>
        </p:txBody>
      </p:sp>
      <p:sp>
        <p:nvSpPr>
          <p:cNvPr id="3" name="Slayt Numarası Yer Tutucusu 2">
            <a:extLst>
              <a:ext uri="{FF2B5EF4-FFF2-40B4-BE49-F238E27FC236}">
                <a16:creationId xmlns:a16="http://schemas.microsoft.com/office/drawing/2014/main" id="{7225B809-5652-C243-A100-18E90DAB2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18A4-2775-9E4F-ACD9-F7E6797EFA37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66314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FF082945-5559-0C43-BD46-902451602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18A4-2775-9E4F-ACD9-F7E6797EFA37}" type="slidenum">
              <a:rPr lang="tr-TR" smtClean="0"/>
              <a:t>4</a:t>
            </a:fld>
            <a:endParaRPr lang="tr-TR"/>
          </a:p>
        </p:txBody>
      </p:sp>
      <p:sp>
        <p:nvSpPr>
          <p:cNvPr id="7" name="Dikdörtgen 6">
            <a:extLst>
              <a:ext uri="{FF2B5EF4-FFF2-40B4-BE49-F238E27FC236}">
                <a16:creationId xmlns:a16="http://schemas.microsoft.com/office/drawing/2014/main" id="{868AFF89-3437-504E-8EE2-6EB01498422B}"/>
              </a:ext>
            </a:extLst>
          </p:cNvPr>
          <p:cNvSpPr/>
          <p:nvPr/>
        </p:nvSpPr>
        <p:spPr>
          <a:xfrm>
            <a:off x="1610097" y="709551"/>
            <a:ext cx="6685807" cy="29226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Projenize ait logo tasarımınızı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bu çerçeve içine (çerçeve dışına taşmayacak biçimde) 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yerleştirin.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39366DB7-DBFB-5D48-B7C5-451E0E305F86}"/>
              </a:ext>
            </a:extLst>
          </p:cNvPr>
          <p:cNvSpPr txBox="1"/>
          <p:nvPr/>
        </p:nvSpPr>
        <p:spPr>
          <a:xfrm>
            <a:off x="745269" y="4394123"/>
            <a:ext cx="8415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/>
              <a:t>Projenize ait logo tasarım manifestosunu aşağıdaki kriterleri karşılayacak biçimde yazın.</a:t>
            </a:r>
          </a:p>
          <a:p>
            <a:pPr marL="285750" indent="-285750">
              <a:buFontTx/>
              <a:buChar char="-"/>
            </a:pPr>
            <a:r>
              <a:rPr lang="tr-TR" sz="1200" dirty="0"/>
              <a:t>Neden bu renk/renkler ile tasarlandı? </a:t>
            </a:r>
          </a:p>
          <a:p>
            <a:pPr marL="285750" indent="-285750">
              <a:buFontTx/>
              <a:buChar char="-"/>
            </a:pPr>
            <a:r>
              <a:rPr lang="tr-TR" sz="1200" dirty="0"/>
              <a:t>Neden bu çizgi ve form ile tasarlandı?</a:t>
            </a:r>
          </a:p>
          <a:p>
            <a:pPr marL="285750" indent="-285750">
              <a:buFontTx/>
              <a:buChar char="-"/>
            </a:pPr>
            <a:r>
              <a:rPr lang="tr-TR" sz="1200" dirty="0"/>
              <a:t>Neleri ifade etme kaygısı taşıyor?</a:t>
            </a:r>
          </a:p>
          <a:p>
            <a:pPr marL="285750" indent="-285750">
              <a:buFontTx/>
              <a:buChar char="-"/>
            </a:pPr>
            <a:r>
              <a:rPr lang="tr-TR" sz="1200" dirty="0"/>
              <a:t>Kimlerin beğenisini toplamak üzere tasarlandı (hedef kitle)?</a:t>
            </a:r>
          </a:p>
          <a:p>
            <a:pPr marL="285750" indent="-285750">
              <a:buFontTx/>
              <a:buChar char="-"/>
            </a:pPr>
            <a:r>
              <a:rPr lang="tr-TR" sz="1200" dirty="0"/>
              <a:t>Markanın gelecek planlaması (büyüme hedefi) nedir?</a:t>
            </a:r>
          </a:p>
        </p:txBody>
      </p:sp>
    </p:spTree>
    <p:extLst>
      <p:ext uri="{BB962C8B-B14F-4D97-AF65-F5344CB8AC3E}">
        <p14:creationId xmlns:p14="http://schemas.microsoft.com/office/powerpoint/2010/main" val="2431631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6FA17CFE-0502-7449-B1E1-7BEC0ABBA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1361811"/>
            <a:ext cx="8543925" cy="4134379"/>
          </a:xfrm>
        </p:spPr>
        <p:txBody>
          <a:bodyPr/>
          <a:lstStyle/>
          <a:p>
            <a:r>
              <a:rPr lang="tr-TR" b="1" dirty="0"/>
              <a:t>2. Proje Tasarımı</a:t>
            </a:r>
          </a:p>
        </p:txBody>
      </p:sp>
      <p:sp>
        <p:nvSpPr>
          <p:cNvPr id="3" name="Slayt Numarası Yer Tutucusu 2">
            <a:extLst>
              <a:ext uri="{FF2B5EF4-FFF2-40B4-BE49-F238E27FC236}">
                <a16:creationId xmlns:a16="http://schemas.microsoft.com/office/drawing/2014/main" id="{7225B809-5652-C243-A100-18E90DAB2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18A4-2775-9E4F-ACD9-F7E6797EFA37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14914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FF082945-5559-0C43-BD46-902451602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18A4-2775-9E4F-ACD9-F7E6797EFA37}" type="slidenum">
              <a:rPr lang="tr-TR" smtClean="0"/>
              <a:t>6</a:t>
            </a:fld>
            <a:endParaRPr lang="tr-TR"/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07944C2E-B389-8342-A04C-8BA2FAF29AE1}"/>
              </a:ext>
            </a:extLst>
          </p:cNvPr>
          <p:cNvSpPr txBox="1"/>
          <p:nvPr/>
        </p:nvSpPr>
        <p:spPr>
          <a:xfrm>
            <a:off x="681037" y="396815"/>
            <a:ext cx="854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Ekran Tasarımları 2/1</a:t>
            </a:r>
          </a:p>
        </p:txBody>
      </p:sp>
      <p:sp>
        <p:nvSpPr>
          <p:cNvPr id="8" name="Dikdörtgen 7">
            <a:extLst>
              <a:ext uri="{FF2B5EF4-FFF2-40B4-BE49-F238E27FC236}">
                <a16:creationId xmlns:a16="http://schemas.microsoft.com/office/drawing/2014/main" id="{6DE221C7-08DF-7946-AB73-BC3C1CEEC15B}"/>
              </a:ext>
            </a:extLst>
          </p:cNvPr>
          <p:cNvSpPr/>
          <p:nvPr/>
        </p:nvSpPr>
        <p:spPr>
          <a:xfrm>
            <a:off x="419286" y="1205099"/>
            <a:ext cx="2897580" cy="51512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Projenize ait</a:t>
            </a:r>
          </a:p>
          <a:p>
            <a:pPr algn="ctr"/>
            <a:r>
              <a:rPr lang="tr-T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İlk Yükleme</a:t>
            </a: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tr-T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launch</a:t>
            </a: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tr-T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screen</a:t>
            </a: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ekran tasarımınızı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bu alana ekleyin.</a:t>
            </a:r>
          </a:p>
        </p:txBody>
      </p:sp>
      <p:sp>
        <p:nvSpPr>
          <p:cNvPr id="9" name="Dikdörtgen 8">
            <a:extLst>
              <a:ext uri="{FF2B5EF4-FFF2-40B4-BE49-F238E27FC236}">
                <a16:creationId xmlns:a16="http://schemas.microsoft.com/office/drawing/2014/main" id="{336726C3-0626-3549-90CE-F1868A055705}"/>
              </a:ext>
            </a:extLst>
          </p:cNvPr>
          <p:cNvSpPr/>
          <p:nvPr/>
        </p:nvSpPr>
        <p:spPr>
          <a:xfrm>
            <a:off x="3540517" y="1205098"/>
            <a:ext cx="2897580" cy="51512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Projenize ait</a:t>
            </a:r>
          </a:p>
          <a:p>
            <a:pPr algn="ctr"/>
            <a:r>
              <a:rPr lang="tr-T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Kullanıcı Giriş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tr-T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login</a:t>
            </a: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ekran tasarımınızı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bu alana ekleyin.</a:t>
            </a:r>
          </a:p>
        </p:txBody>
      </p:sp>
      <p:sp>
        <p:nvSpPr>
          <p:cNvPr id="10" name="Dikdörtgen 9">
            <a:extLst>
              <a:ext uri="{FF2B5EF4-FFF2-40B4-BE49-F238E27FC236}">
                <a16:creationId xmlns:a16="http://schemas.microsoft.com/office/drawing/2014/main" id="{454249E3-5A20-294C-9192-01A8779839C9}"/>
              </a:ext>
            </a:extLst>
          </p:cNvPr>
          <p:cNvSpPr/>
          <p:nvPr/>
        </p:nvSpPr>
        <p:spPr>
          <a:xfrm>
            <a:off x="6661748" y="1205097"/>
            <a:ext cx="2897580" cy="51512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Projenize ait</a:t>
            </a:r>
          </a:p>
          <a:p>
            <a:pPr algn="ctr"/>
            <a:r>
              <a:rPr lang="tr-T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Ana Ekran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(Main </a:t>
            </a:r>
            <a:r>
              <a:rPr lang="tr-T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Screen</a:t>
            </a: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ekran tasarımınızı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bu alana ekleyin.</a:t>
            </a:r>
          </a:p>
        </p:txBody>
      </p:sp>
    </p:spTree>
    <p:extLst>
      <p:ext uri="{BB962C8B-B14F-4D97-AF65-F5344CB8AC3E}">
        <p14:creationId xmlns:p14="http://schemas.microsoft.com/office/powerpoint/2010/main" val="1634665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FF082945-5559-0C43-BD46-902451602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18A4-2775-9E4F-ACD9-F7E6797EFA37}" type="slidenum">
              <a:rPr lang="tr-TR" smtClean="0"/>
              <a:t>7</a:t>
            </a:fld>
            <a:endParaRPr lang="tr-TR"/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07944C2E-B389-8342-A04C-8BA2FAF29AE1}"/>
              </a:ext>
            </a:extLst>
          </p:cNvPr>
          <p:cNvSpPr txBox="1"/>
          <p:nvPr/>
        </p:nvSpPr>
        <p:spPr>
          <a:xfrm>
            <a:off x="681037" y="396815"/>
            <a:ext cx="854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Ekran Tasarımları 2/2</a:t>
            </a:r>
          </a:p>
        </p:txBody>
      </p:sp>
      <p:sp>
        <p:nvSpPr>
          <p:cNvPr id="8" name="Dikdörtgen 7">
            <a:extLst>
              <a:ext uri="{FF2B5EF4-FFF2-40B4-BE49-F238E27FC236}">
                <a16:creationId xmlns:a16="http://schemas.microsoft.com/office/drawing/2014/main" id="{6DE221C7-08DF-7946-AB73-BC3C1CEEC15B}"/>
              </a:ext>
            </a:extLst>
          </p:cNvPr>
          <p:cNvSpPr/>
          <p:nvPr/>
        </p:nvSpPr>
        <p:spPr>
          <a:xfrm>
            <a:off x="419286" y="1205099"/>
            <a:ext cx="2897580" cy="51512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Projenize ait</a:t>
            </a:r>
          </a:p>
          <a:p>
            <a:pPr algn="ctr"/>
            <a:r>
              <a:rPr lang="tr-T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Liste Görünümü</a:t>
            </a:r>
            <a:endParaRPr lang="tr-TR" sz="1600" baseline="30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tr-T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ListView</a:t>
            </a: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içeren bir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ekran tasarımını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bu alana ekleyin.</a:t>
            </a:r>
          </a:p>
        </p:txBody>
      </p:sp>
      <p:sp>
        <p:nvSpPr>
          <p:cNvPr id="9" name="Dikdörtgen 8">
            <a:extLst>
              <a:ext uri="{FF2B5EF4-FFF2-40B4-BE49-F238E27FC236}">
                <a16:creationId xmlns:a16="http://schemas.microsoft.com/office/drawing/2014/main" id="{336726C3-0626-3549-90CE-F1868A055705}"/>
              </a:ext>
            </a:extLst>
          </p:cNvPr>
          <p:cNvSpPr/>
          <p:nvPr/>
        </p:nvSpPr>
        <p:spPr>
          <a:xfrm>
            <a:off x="3540517" y="1205098"/>
            <a:ext cx="2897580" cy="51512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Projenize ait</a:t>
            </a:r>
          </a:p>
          <a:p>
            <a:pPr algn="ctr"/>
            <a:r>
              <a:rPr lang="tr-T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Uyarı</a:t>
            </a:r>
            <a:endParaRPr lang="tr-TR" sz="1600" baseline="30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tr-T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Alert</a:t>
            </a: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içeren bir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ekran tasarımını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bu alana ekleyin.</a:t>
            </a:r>
          </a:p>
        </p:txBody>
      </p:sp>
      <p:sp>
        <p:nvSpPr>
          <p:cNvPr id="10" name="Dikdörtgen 9">
            <a:extLst>
              <a:ext uri="{FF2B5EF4-FFF2-40B4-BE49-F238E27FC236}">
                <a16:creationId xmlns:a16="http://schemas.microsoft.com/office/drawing/2014/main" id="{454249E3-5A20-294C-9192-01A8779839C9}"/>
              </a:ext>
            </a:extLst>
          </p:cNvPr>
          <p:cNvSpPr/>
          <p:nvPr/>
        </p:nvSpPr>
        <p:spPr>
          <a:xfrm>
            <a:off x="6661748" y="1205097"/>
            <a:ext cx="2897580" cy="51512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Projenize ait</a:t>
            </a:r>
          </a:p>
          <a:p>
            <a:pPr algn="ctr"/>
            <a:r>
              <a:rPr lang="tr-T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Açılır Menü</a:t>
            </a:r>
            <a:endParaRPr lang="tr-TR" sz="1600" baseline="30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tr-T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Drawer</a:t>
            </a: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Menu)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ekran tasarımını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bu alana ekleyin.</a:t>
            </a:r>
          </a:p>
        </p:txBody>
      </p:sp>
    </p:spTree>
    <p:extLst>
      <p:ext uri="{BB962C8B-B14F-4D97-AF65-F5344CB8AC3E}">
        <p14:creationId xmlns:p14="http://schemas.microsoft.com/office/powerpoint/2010/main" val="1926203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6FA17CFE-0502-7449-B1E1-7BEC0ABBA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1361811"/>
            <a:ext cx="8543925" cy="4134379"/>
          </a:xfrm>
        </p:spPr>
        <p:txBody>
          <a:bodyPr/>
          <a:lstStyle/>
          <a:p>
            <a:r>
              <a:rPr lang="tr-TR" b="1" dirty="0"/>
              <a:t>3. Proje </a:t>
            </a:r>
            <a:r>
              <a:rPr lang="tr-TR" b="1" dirty="0" err="1"/>
              <a:t>Mock-Up</a:t>
            </a:r>
            <a:r>
              <a:rPr lang="tr-TR" b="1" dirty="0"/>
              <a:t> Tasarımları</a:t>
            </a:r>
          </a:p>
        </p:txBody>
      </p:sp>
      <p:sp>
        <p:nvSpPr>
          <p:cNvPr id="3" name="Slayt Numarası Yer Tutucusu 2">
            <a:extLst>
              <a:ext uri="{FF2B5EF4-FFF2-40B4-BE49-F238E27FC236}">
                <a16:creationId xmlns:a16="http://schemas.microsoft.com/office/drawing/2014/main" id="{7225B809-5652-C243-A100-18E90DAB2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18A4-2775-9E4F-ACD9-F7E6797EFA37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4982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FF082945-5559-0C43-BD46-902451602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318A4-2775-9E4F-ACD9-F7E6797EFA37}" type="slidenum">
              <a:rPr lang="tr-TR" smtClean="0"/>
              <a:t>9</a:t>
            </a:fld>
            <a:endParaRPr lang="tr-TR"/>
          </a:p>
        </p:txBody>
      </p:sp>
      <p:sp>
        <p:nvSpPr>
          <p:cNvPr id="7" name="Dikdörtgen 6">
            <a:extLst>
              <a:ext uri="{FF2B5EF4-FFF2-40B4-BE49-F238E27FC236}">
                <a16:creationId xmlns:a16="http://schemas.microsoft.com/office/drawing/2014/main" id="{868AFF89-3437-504E-8EE2-6EB01498422B}"/>
              </a:ext>
            </a:extLst>
          </p:cNvPr>
          <p:cNvSpPr/>
          <p:nvPr/>
        </p:nvSpPr>
        <p:spPr>
          <a:xfrm>
            <a:off x="428502" y="480908"/>
            <a:ext cx="4271963" cy="58961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Projenizin  </a:t>
            </a:r>
            <a:r>
              <a:rPr lang="tr-T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Ana Ekran</a:t>
            </a: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(Main </a:t>
            </a:r>
            <a:r>
              <a:rPr lang="tr-T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Screen</a:t>
            </a: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 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tasarımına ait çıktıyı 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 bir telefon ekranında 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gösteren </a:t>
            </a:r>
          </a:p>
          <a:p>
            <a:pPr algn="ctr"/>
            <a:r>
              <a:rPr lang="tr-T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Mock-Up</a:t>
            </a: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tasarımını 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bu çerçeve içine 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yerleştirin.</a:t>
            </a:r>
          </a:p>
        </p:txBody>
      </p:sp>
      <p:sp>
        <p:nvSpPr>
          <p:cNvPr id="6" name="Dikdörtgen 5">
            <a:extLst>
              <a:ext uri="{FF2B5EF4-FFF2-40B4-BE49-F238E27FC236}">
                <a16:creationId xmlns:a16="http://schemas.microsoft.com/office/drawing/2014/main" id="{A8256749-5BBF-8F46-B95E-2914289659B3}"/>
              </a:ext>
            </a:extLst>
          </p:cNvPr>
          <p:cNvSpPr/>
          <p:nvPr/>
        </p:nvSpPr>
        <p:spPr>
          <a:xfrm>
            <a:off x="5205537" y="460168"/>
            <a:ext cx="4271963" cy="58961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Projenizin  </a:t>
            </a:r>
            <a:r>
              <a:rPr lang="tr-T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Açılır Menü</a:t>
            </a: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tr-T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Drawer</a:t>
            </a: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Menu) 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tasarımına ait çıktıyı 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 bir telefon ekranında 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gösteren </a:t>
            </a:r>
          </a:p>
          <a:p>
            <a:pPr algn="ctr"/>
            <a:r>
              <a:rPr lang="tr-T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Mock-Up</a:t>
            </a: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tasarımını 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bu çerçeve içine </a:t>
            </a:r>
          </a:p>
          <a:p>
            <a:pPr algn="ctr"/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yerleştirin.</a:t>
            </a:r>
          </a:p>
        </p:txBody>
      </p:sp>
    </p:spTree>
    <p:extLst>
      <p:ext uri="{BB962C8B-B14F-4D97-AF65-F5344CB8AC3E}">
        <p14:creationId xmlns:p14="http://schemas.microsoft.com/office/powerpoint/2010/main" val="53403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 Teması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eması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eması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</TotalTime>
  <Words>275</Words>
  <Application>Microsoft Macintosh PowerPoint</Application>
  <PresentationFormat>A4 Kağıt (210x297 mm)</PresentationFormat>
  <Paragraphs>91</Paragraphs>
  <Slides>11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Teması</vt:lpstr>
      <vt:lpstr>Topkapı Üniversitesi Güzel Sanatlar, Tasarım ve Mimarlık Fakültesi Dijital Oyun Tasarımı       (DGD404) Web Tasarımı Vize Projesi</vt:lpstr>
      <vt:lpstr>Topkapı Üniversitesi Güzel Sanatlar, Tasarım ve Mimarlık Fakültesi</vt:lpstr>
      <vt:lpstr>1. Logo Tasarımı</vt:lpstr>
      <vt:lpstr>PowerPoint Sunusu</vt:lpstr>
      <vt:lpstr>2. Proje Tasarımı</vt:lpstr>
      <vt:lpstr>PowerPoint Sunusu</vt:lpstr>
      <vt:lpstr>PowerPoint Sunusu</vt:lpstr>
      <vt:lpstr>3. Proje Mock-Up Tasarımları</vt:lpstr>
      <vt:lpstr>PowerPoint Sunusu</vt:lpstr>
      <vt:lpstr>4. Projenin Dijital &amp; Fiziksel Çıktısı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Topkapı Üniversitesi Güzel Sanatlar, Tasarım ve Mimarlık Fakültesi Dijital Oyun Tasarımı Web Programlama (DGD309) Öğr. Gör. Soner SAN</dc:title>
  <dc:creator>Microsoft Office User</dc:creator>
  <cp:lastModifiedBy>Microsoft Office User</cp:lastModifiedBy>
  <cp:revision>19</cp:revision>
  <dcterms:created xsi:type="dcterms:W3CDTF">2023-12-20T10:42:18Z</dcterms:created>
  <dcterms:modified xsi:type="dcterms:W3CDTF">2025-04-02T11:11:56Z</dcterms:modified>
</cp:coreProperties>
</file>