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ppt/comments/comment2.xml" ContentType="application/vnd.openxmlformats-officedocument.presentationml.comments+xml"/>
  <Override PartName="/ppt/comments/comment3.xml" ContentType="application/vnd.openxmlformats-officedocument.presentationml.comments+xml"/>
  <Override PartName="/ppt/comments/comment4.xml" ContentType="application/vnd.openxmlformats-officedocument.presentationml.comments+xml"/>
  <Override PartName="/ppt/comments/comment5.xml" ContentType="application/vnd.openxmlformats-officedocument.presentationml.comments+xml"/>
  <Override PartName="/ppt/comments/comment6.xml" ContentType="application/vnd.openxmlformats-officedocument.presentationml.comments+xml"/>
  <Override PartName="/ppt/comments/comment7.xml" ContentType="application/vnd.openxmlformats-officedocument.presentationml.comments+xml"/>
  <Override PartName="/ppt/comments/comment8.xml" ContentType="application/vnd.openxmlformats-officedocument.presentationml.comments+xml"/>
  <Override PartName="/ppt/comments/comment9.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3"/>
  </p:notesMasterIdLst>
  <p:sldIdLst>
    <p:sldId id="265" r:id="rId2"/>
    <p:sldId id="256" r:id="rId3"/>
    <p:sldId id="263" r:id="rId4"/>
    <p:sldId id="272" r:id="rId5"/>
    <p:sldId id="273" r:id="rId6"/>
    <p:sldId id="274" r:id="rId7"/>
    <p:sldId id="275" r:id="rId8"/>
    <p:sldId id="277" r:id="rId9"/>
    <p:sldId id="278" r:id="rId10"/>
    <p:sldId id="279" r:id="rId11"/>
    <p:sldId id="267" r:id="rId12"/>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20"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Orta Stil 2 - Vurgu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Stil Yok, Kılavuz Yok">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D7AC3CCA-C797-4891-BE02-D94E43425B78}" styleName="Orta Stil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16DA210-FB5B-4158-B5E0-FEB733F419BA}" styleName="Açık Stil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9D7B26C5-4107-4FEC-AEDC-1716B250A1EF}" styleName="Açık Stil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039"/>
    <p:restoredTop sz="94589"/>
  </p:normalViewPr>
  <p:slideViewPr>
    <p:cSldViewPr snapToGrid="0" snapToObjects="1">
      <p:cViewPr varScale="1">
        <p:scale>
          <a:sx n="80" d="100"/>
          <a:sy n="80" d="100"/>
        </p:scale>
        <p:origin x="1912"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5-05-29T14:05:51.507" idx="14">
    <p:pos x="10" y="10"/>
    <p:text>Bu sayfa üzerinde her hangi bir değişiklik yapmayın.</p:text>
    <p:extLst>
      <p:ext uri="{C676402C-5697-4E1C-873F-D02D1690AC5C}">
        <p15:threadingInfo xmlns:p15="http://schemas.microsoft.com/office/powerpoint/2012/main" timeZoneBias="-180"/>
      </p:ext>
    </p:extLst>
  </p:cm>
  <p:cm authorId="1" dt="2025-05-29T14:06:00.422" idx="15">
    <p:pos x="152" y="17"/>
    <p:text>Sunum içerisinde yalnızca size verilen sayfaları kullanın.</p:text>
    <p:extLst>
      <p:ext uri="{C676402C-5697-4E1C-873F-D02D1690AC5C}">
        <p15:threadingInfo xmlns:p15="http://schemas.microsoft.com/office/powerpoint/2012/main" timeZoneBias="-18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23-12-20T14:43:11.746" idx="5">
    <p:pos x="10" y="10"/>
    <p:text>Tabloda yer alan Tarih ve Derslik bilgilerine ek olarak lütfen size ait bilgi alanlarını eksiksiz doldurun ve İmza kısmını projenizi teslim etmeden önce imzaladığınızdan emin olun. Islak imzasız teslim edilen projeler geçersiz sayılacaktır.</p:text>
    <p:extLst mod="1">
      <p:ext uri="{C676402C-5697-4E1C-873F-D02D1690AC5C}">
        <p15:threadingInfo xmlns:p15="http://schemas.microsoft.com/office/powerpoint/2012/main" timeZoneBias="-18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23-12-20T14:39:48.740" idx="4">
    <p:pos x="10" y="10"/>
    <p:text>Bu sayfa not değerlendirme tablosu olarak kullanılacaktır. Lütfen bu sayfa üzerinde her hangi bir değişiklik yapmayın.</p:text>
    <p:extLst mod="1">
      <p:ext uri="{C676402C-5697-4E1C-873F-D02D1690AC5C}">
        <p15:threadingInfo xmlns:p15="http://schemas.microsoft.com/office/powerpoint/2012/main" timeZoneBias="-18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1" dt="2023-12-20T14:39:48.740" idx="4">
    <p:pos x="10" y="10"/>
    <p:text>Projenize ait temel bilgilileri sayfa içinde iletilen yerlere yazın.</p:text>
    <p:extLst mod="1">
      <p:ext uri="{C676402C-5697-4E1C-873F-D02D1690AC5C}">
        <p15:threadingInfo xmlns:p15="http://schemas.microsoft.com/office/powerpoint/2012/main" timeZoneBias="-180"/>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1" dt="2025-05-29T14:13:09.190" idx="19">
    <p:pos x="10" y="10"/>
    <p:text>Projeniz için Adobe Illustrator vb. bir tasarım programında hazırladığınız ekran görüntülerini bu sayfaya yerleştirin.</p:text>
    <p:extLst>
      <p:ext uri="{C676402C-5697-4E1C-873F-D02D1690AC5C}">
        <p15:threadingInfo xmlns:p15="http://schemas.microsoft.com/office/powerpoint/2012/main" timeZoneBias="-180"/>
      </p:ext>
    </p:extLst>
  </p:cm>
  <p:cm authorId="1" dt="2025-05-29T14:14:14.007" idx="20">
    <p:pos x="146" y="146"/>
    <p:text>Bu sayfayı çoğaltmayın! Tasarımları bu sayfaya (tek sayfa içinde) dizin.</p:text>
    <p:extLst>
      <p:ext uri="{C676402C-5697-4E1C-873F-D02D1690AC5C}">
        <p15:threadingInfo xmlns:p15="http://schemas.microsoft.com/office/powerpoint/2012/main" timeZoneBias="-180"/>
      </p:ext>
    </p:extLst>
  </p:cm>
</p:cmLst>
</file>

<file path=ppt/comments/comment6.xml><?xml version="1.0" encoding="utf-8"?>
<p:cmLst xmlns:a="http://schemas.openxmlformats.org/drawingml/2006/main" xmlns:r="http://schemas.openxmlformats.org/officeDocument/2006/relationships" xmlns:p="http://schemas.openxmlformats.org/presentationml/2006/main">
  <p:cm authorId="1" dt="2025-05-29T14:11:23.674" idx="18">
    <p:pos x="10" y="10"/>
    <p:text>Bu sayfayı çoğaltmayın! Ekran görüntülerini bu sayfaya (tek sayfa içinde) dizin.</p:text>
    <p:extLst>
      <p:ext uri="{C676402C-5697-4E1C-873F-D02D1690AC5C}">
        <p15:threadingInfo xmlns:p15="http://schemas.microsoft.com/office/powerpoint/2012/main" timeZoneBias="-180"/>
      </p:ext>
    </p:extLst>
  </p:cm>
</p:cmLst>
</file>

<file path=ppt/comments/comment7.xml><?xml version="1.0" encoding="utf-8"?>
<p:cmLst xmlns:a="http://schemas.openxmlformats.org/drawingml/2006/main" xmlns:r="http://schemas.openxmlformats.org/officeDocument/2006/relationships" xmlns:p="http://schemas.openxmlformats.org/presentationml/2006/main">
  <p:cm authorId="1" dt="2025-05-29T14:10:22.136" idx="17">
    <p:pos x="10" y="10"/>
    <p:text>Projeniz için oluşturduğunuz C# kodlamanıza ait ekran görüntülerini bu sayfayı çoğaltarak (en az 3 - en fazla 5) ekleyin.</p:text>
    <p:extLst>
      <p:ext uri="{C676402C-5697-4E1C-873F-D02D1690AC5C}">
        <p15:threadingInfo xmlns:p15="http://schemas.microsoft.com/office/powerpoint/2012/main" timeZoneBias="-180"/>
      </p:ext>
    </p:extLst>
  </p:cm>
</p:cmLst>
</file>

<file path=ppt/comments/comment8.xml><?xml version="1.0" encoding="utf-8"?>
<p:cmLst xmlns:a="http://schemas.openxmlformats.org/drawingml/2006/main" xmlns:r="http://schemas.openxmlformats.org/officeDocument/2006/relationships" xmlns:p="http://schemas.openxmlformats.org/presentationml/2006/main">
  <p:cm authorId="1" dt="2025-05-29T14:09:58.037" idx="16">
    <p:pos x="10" y="10"/>
    <p:text>Projenize ait oynun ekran görüntülerini bu sayfaya ekleyin.</p:text>
    <p:extLst>
      <p:ext uri="{C676402C-5697-4E1C-873F-D02D1690AC5C}">
        <p15:threadingInfo xmlns:p15="http://schemas.microsoft.com/office/powerpoint/2012/main" timeZoneBias="-180"/>
      </p:ext>
    </p:extLst>
  </p:cm>
</p:cmLst>
</file>

<file path=ppt/comments/comment9.xml><?xml version="1.0" encoding="utf-8"?>
<p:cmLst xmlns:a="http://schemas.openxmlformats.org/drawingml/2006/main" xmlns:r="http://schemas.openxmlformats.org/officeDocument/2006/relationships" xmlns:p="http://schemas.openxmlformats.org/presentationml/2006/main">
  <p:cm authorId="1" dt="2024-03-26T00:44:08.004" idx="11">
    <p:pos x="184" y="16"/>
    <p:text>1- Projenizi A4 fotokopi kağıdına renkli çıktı alın.</p:text>
    <p:extLst mod="1">
      <p:ext uri="{C676402C-5697-4E1C-873F-D02D1690AC5C}">
        <p15:threadingInfo xmlns:p15="http://schemas.microsoft.com/office/powerpoint/2012/main" timeZoneBias="-180"/>
      </p:ext>
    </p:extLst>
  </p:cm>
  <p:cm authorId="1" dt="2024-04-18T00:10:11.966" idx="12">
    <p:pos x="10" y="10"/>
    <p:text>2- Projenizi ciltlemeyin, dosyalamayın veya poşet dosya koymayın! Yalnızca sayfaları sol üst köşesinden zımba ile birleştirin.</p:text>
    <p:extLst>
      <p:ext uri="{C676402C-5697-4E1C-873F-D02D1690AC5C}">
        <p15:threadingInfo xmlns:p15="http://schemas.microsoft.com/office/powerpoint/2012/main" timeZoneBias="-180"/>
      </p:ext>
    </p:extLst>
  </p:cm>
  <p:cm authorId="1" dt="2024-04-18T00:21:36.330" idx="13">
    <p:pos x="347" y="10"/>
    <p:text>Projenizin içinde bulduğu CD-DVD'yi çift taraflı bant ile yuvarlak alana yapıştırın.</p:text>
    <p:extLst>
      <p:ext uri="{C676402C-5697-4E1C-873F-D02D1690AC5C}">
        <p15:threadingInfo xmlns:p15="http://schemas.microsoft.com/office/powerpoint/2012/main" timeZoneBias="-18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 Bilgi Yer Tutucus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9FB46DE-60FF-AF44-8D4A-E133DD49B0D6}" type="datetimeFigureOut">
              <a:rPr lang="tr-TR" smtClean="0"/>
              <a:t>29.05.2025</a:t>
            </a:fld>
            <a:endParaRPr lang="tr-TR"/>
          </a:p>
        </p:txBody>
      </p:sp>
      <p:sp>
        <p:nvSpPr>
          <p:cNvPr id="4" name="Slayt Resmi Yer Tutucusu 3"/>
          <p:cNvSpPr>
            <a:spLocks noGrp="1" noRot="1" noChangeAspect="1"/>
          </p:cNvSpPr>
          <p:nvPr>
            <p:ph type="sldImg" idx="2"/>
          </p:nvPr>
        </p:nvSpPr>
        <p:spPr>
          <a:xfrm>
            <a:off x="1200150" y="1143000"/>
            <a:ext cx="44577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lang="tr-TR"/>
              <a:t>Asıl metin stillerini düzenle
İkinci düzey
Üçüncü düzey
Dördüncü düzey
Beşinci düzey</a:t>
            </a:r>
          </a:p>
        </p:txBody>
      </p:sp>
      <p:sp>
        <p:nvSpPr>
          <p:cNvPr id="6" name="Alt Bilgi Yer Tutucus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E7F740E-1ABB-6941-B94F-914596D275AA}" type="slidenum">
              <a:rPr lang="tr-TR" smtClean="0"/>
              <a:t>‹#›</a:t>
            </a:fld>
            <a:endParaRPr lang="tr-TR"/>
          </a:p>
        </p:txBody>
      </p:sp>
    </p:spTree>
    <p:extLst>
      <p:ext uri="{BB962C8B-B14F-4D97-AF65-F5344CB8AC3E}">
        <p14:creationId xmlns:p14="http://schemas.microsoft.com/office/powerpoint/2010/main" val="23351521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tr-TR"/>
              <a:t>Asıl başlık stilini düzenlemek için tıklayın</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a:t>Asıl alt başlık stilini düzenlemek için tıklayın</a:t>
            </a:r>
            <a:endParaRPr lang="en-US" dirty="0"/>
          </a:p>
        </p:txBody>
      </p:sp>
      <p:sp>
        <p:nvSpPr>
          <p:cNvPr id="4" name="Date Placeholder 3"/>
          <p:cNvSpPr>
            <a:spLocks noGrp="1"/>
          </p:cNvSpPr>
          <p:nvPr>
            <p:ph type="dt" sz="half" idx="10"/>
          </p:nvPr>
        </p:nvSpPr>
        <p:spPr/>
        <p:txBody>
          <a:bodyPr/>
          <a:lstStyle/>
          <a:p>
            <a:fld id="{971C2ED9-8EA1-9140-8347-7F90078E8116}" type="datetimeFigureOut">
              <a:rPr lang="tr-TR" smtClean="0"/>
              <a:t>29.05.2025</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20413372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stilini düzenlemek için tıklayın</a:t>
            </a:r>
            <a:endParaRPr lang="en-US" dirty="0"/>
          </a:p>
        </p:txBody>
      </p:sp>
      <p:sp>
        <p:nvSpPr>
          <p:cNvPr id="3" name="Vertical Text Placeholder 2"/>
          <p:cNvSpPr>
            <a:spLocks noGrp="1"/>
          </p:cNvSpPr>
          <p:nvPr>
            <p:ph type="body" orient="vert" idx="1"/>
          </p:nvPr>
        </p:nvSpPr>
        <p:spPr/>
        <p:txBody>
          <a:bodyPr vert="eaVert"/>
          <a:lstStyle/>
          <a:p>
            <a:pPr lvl="0"/>
            <a:r>
              <a:rPr lang="tr-TR"/>
              <a:t>Asıl metin stillerini düzenle
İkinci düzey
Üçüncü düzey
Dördüncü düzey
Beşinci düzey</a:t>
            </a:r>
            <a:endParaRPr lang="en-US" dirty="0"/>
          </a:p>
        </p:txBody>
      </p:sp>
      <p:sp>
        <p:nvSpPr>
          <p:cNvPr id="4" name="Date Placeholder 3"/>
          <p:cNvSpPr>
            <a:spLocks noGrp="1"/>
          </p:cNvSpPr>
          <p:nvPr>
            <p:ph type="dt" sz="half" idx="10"/>
          </p:nvPr>
        </p:nvSpPr>
        <p:spPr/>
        <p:txBody>
          <a:bodyPr/>
          <a:lstStyle/>
          <a:p>
            <a:fld id="{971C2ED9-8EA1-9140-8347-7F90078E8116}" type="datetimeFigureOut">
              <a:rPr lang="tr-TR" smtClean="0"/>
              <a:t>29.05.2025</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15613928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tr-TR"/>
              <a:t>Asıl başlık stilini düzenlemek için tıklayın</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tr-TR"/>
              <a:t>Asıl metin stillerini düzenle
İkinci düzey
Üçüncü düzey
Dördüncü düzey
Beşinci düzey</a:t>
            </a:r>
            <a:endParaRPr lang="en-US" dirty="0"/>
          </a:p>
        </p:txBody>
      </p:sp>
      <p:sp>
        <p:nvSpPr>
          <p:cNvPr id="4" name="Date Placeholder 3"/>
          <p:cNvSpPr>
            <a:spLocks noGrp="1"/>
          </p:cNvSpPr>
          <p:nvPr>
            <p:ph type="dt" sz="half" idx="10"/>
          </p:nvPr>
        </p:nvSpPr>
        <p:spPr/>
        <p:txBody>
          <a:bodyPr/>
          <a:lstStyle/>
          <a:p>
            <a:fld id="{971C2ED9-8EA1-9140-8347-7F90078E8116}" type="datetimeFigureOut">
              <a:rPr lang="tr-TR" smtClean="0"/>
              <a:t>29.05.2025</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39672853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stilini düzenlemek için tıklayın</a:t>
            </a:r>
            <a:endParaRPr lang="en-US" dirty="0"/>
          </a:p>
        </p:txBody>
      </p:sp>
      <p:sp>
        <p:nvSpPr>
          <p:cNvPr id="3" name="Content Placeholder 2"/>
          <p:cNvSpPr>
            <a:spLocks noGrp="1"/>
          </p:cNvSpPr>
          <p:nvPr>
            <p:ph idx="1"/>
          </p:nvPr>
        </p:nvSpPr>
        <p:spPr/>
        <p:txBody>
          <a:bodyPr/>
          <a:lstStyle/>
          <a:p>
            <a:pPr lvl="0"/>
            <a:r>
              <a:rPr lang="tr-TR"/>
              <a:t>Asıl metin stillerini düzenle
İkinci düzey
Üçüncü düzey
Dördüncü düzey
Beşinci düzey</a:t>
            </a:r>
            <a:endParaRPr lang="en-US" dirty="0"/>
          </a:p>
        </p:txBody>
      </p:sp>
      <p:sp>
        <p:nvSpPr>
          <p:cNvPr id="4" name="Date Placeholder 3"/>
          <p:cNvSpPr>
            <a:spLocks noGrp="1"/>
          </p:cNvSpPr>
          <p:nvPr>
            <p:ph type="dt" sz="half" idx="10"/>
          </p:nvPr>
        </p:nvSpPr>
        <p:spPr/>
        <p:txBody>
          <a:bodyPr/>
          <a:lstStyle/>
          <a:p>
            <a:fld id="{971C2ED9-8EA1-9140-8347-7F90078E8116}" type="datetimeFigureOut">
              <a:rPr lang="tr-TR" smtClean="0"/>
              <a:t>29.05.2025</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28492106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 Bilgisi">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tr-TR"/>
              <a:t>Asıl başlık stilini düzenlemek için tıklayın</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a:t>Asıl metin stillerini düzenle
İkinci düzey
Üçüncü düzey
Dördüncü düzey
Beşinci düzey</a:t>
            </a:r>
            <a:endParaRPr lang="en-US" dirty="0"/>
          </a:p>
        </p:txBody>
      </p:sp>
      <p:sp>
        <p:nvSpPr>
          <p:cNvPr id="4" name="Date Placeholder 3"/>
          <p:cNvSpPr>
            <a:spLocks noGrp="1"/>
          </p:cNvSpPr>
          <p:nvPr>
            <p:ph type="dt" sz="half" idx="10"/>
          </p:nvPr>
        </p:nvSpPr>
        <p:spPr/>
        <p:txBody>
          <a:bodyPr/>
          <a:lstStyle/>
          <a:p>
            <a:fld id="{971C2ED9-8EA1-9140-8347-7F90078E8116}" type="datetimeFigureOut">
              <a:rPr lang="tr-TR" smtClean="0"/>
              <a:t>29.05.2025</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2107267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stilini düzenlemek için tıklayın</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tr-TR"/>
              <a:t>Asıl metin stillerini düzenle
İkinci düzey
Üçüncü düzey
Dördüncü düzey
Beşinci düzey</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tr-TR"/>
              <a:t>Asıl metin stillerini düzenle
İkinci düzey
Üçüncü düzey
Dördüncü düzey
Beşinci düzey</a:t>
            </a:r>
            <a:endParaRPr lang="en-US" dirty="0"/>
          </a:p>
        </p:txBody>
      </p:sp>
      <p:sp>
        <p:nvSpPr>
          <p:cNvPr id="5" name="Date Placeholder 4"/>
          <p:cNvSpPr>
            <a:spLocks noGrp="1"/>
          </p:cNvSpPr>
          <p:nvPr>
            <p:ph type="dt" sz="half" idx="10"/>
          </p:nvPr>
        </p:nvSpPr>
        <p:spPr/>
        <p:txBody>
          <a:bodyPr/>
          <a:lstStyle/>
          <a:p>
            <a:fld id="{971C2ED9-8EA1-9140-8347-7F90078E8116}" type="datetimeFigureOut">
              <a:rPr lang="tr-TR" smtClean="0"/>
              <a:t>29.05.2025</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28964069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tr-TR"/>
              <a:t>Asıl başlık stilini düzenlemek için tıklayın</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
İkinci düzey
Üçüncü düzey
Dördüncü düzey
Beşinci düzey</a:t>
            </a:r>
            <a:endParaRPr lang="en-US" dirty="0"/>
          </a:p>
        </p:txBody>
      </p:sp>
      <p:sp>
        <p:nvSpPr>
          <p:cNvPr id="4" name="Content Placeholder 3"/>
          <p:cNvSpPr>
            <a:spLocks noGrp="1"/>
          </p:cNvSpPr>
          <p:nvPr>
            <p:ph sz="half" idx="2"/>
          </p:nvPr>
        </p:nvSpPr>
        <p:spPr>
          <a:xfrm>
            <a:off x="682329" y="2505075"/>
            <a:ext cx="4190702" cy="3684588"/>
          </a:xfrm>
        </p:spPr>
        <p:txBody>
          <a:bodyPr/>
          <a:lstStyle/>
          <a:p>
            <a:pPr lvl="0"/>
            <a:r>
              <a:rPr lang="tr-TR"/>
              <a:t>Asıl metin stillerini düzenle
İkinci düzey
Üçüncü düzey
Dördüncü düzey
Beşinci düzey</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
İkinci düzey
Üçüncü düzey
Dördüncü düzey
Beşinci düzey</a:t>
            </a:r>
            <a:endParaRPr lang="en-US" dirty="0"/>
          </a:p>
        </p:txBody>
      </p:sp>
      <p:sp>
        <p:nvSpPr>
          <p:cNvPr id="6" name="Content Placeholder 5"/>
          <p:cNvSpPr>
            <a:spLocks noGrp="1"/>
          </p:cNvSpPr>
          <p:nvPr>
            <p:ph sz="quarter" idx="4"/>
          </p:nvPr>
        </p:nvSpPr>
        <p:spPr>
          <a:xfrm>
            <a:off x="5014913" y="2505075"/>
            <a:ext cx="4211340" cy="3684588"/>
          </a:xfrm>
        </p:spPr>
        <p:txBody>
          <a:bodyPr/>
          <a:lstStyle/>
          <a:p>
            <a:pPr lvl="0"/>
            <a:r>
              <a:rPr lang="tr-TR"/>
              <a:t>Asıl metin stillerini düzenle
İkinci düzey
Üçüncü düzey
Dördüncü düzey
Beşinci düzey</a:t>
            </a:r>
            <a:endParaRPr lang="en-US" dirty="0"/>
          </a:p>
        </p:txBody>
      </p:sp>
      <p:sp>
        <p:nvSpPr>
          <p:cNvPr id="7" name="Date Placeholder 6"/>
          <p:cNvSpPr>
            <a:spLocks noGrp="1"/>
          </p:cNvSpPr>
          <p:nvPr>
            <p:ph type="dt" sz="half" idx="10"/>
          </p:nvPr>
        </p:nvSpPr>
        <p:spPr/>
        <p:txBody>
          <a:bodyPr/>
          <a:lstStyle/>
          <a:p>
            <a:fld id="{971C2ED9-8EA1-9140-8347-7F90078E8116}" type="datetimeFigureOut">
              <a:rPr lang="tr-TR" smtClean="0"/>
              <a:t>29.05.2025</a:t>
            </a:fld>
            <a:endParaRPr lang="tr-TR"/>
          </a:p>
        </p:txBody>
      </p:sp>
      <p:sp>
        <p:nvSpPr>
          <p:cNvPr id="8" name="Footer Placeholder 7"/>
          <p:cNvSpPr>
            <a:spLocks noGrp="1"/>
          </p:cNvSpPr>
          <p:nvPr>
            <p:ph type="ftr" sz="quarter" idx="11"/>
          </p:nvPr>
        </p:nvSpPr>
        <p:spPr/>
        <p:txBody>
          <a:bodyPr/>
          <a:lstStyle/>
          <a:p>
            <a:endParaRPr lang="tr-TR"/>
          </a:p>
        </p:txBody>
      </p:sp>
      <p:sp>
        <p:nvSpPr>
          <p:cNvPr id="9" name="Slide Number Placeholder 8"/>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17601195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stilini düzenlemek için tıklayın</a:t>
            </a:r>
            <a:endParaRPr lang="en-US" dirty="0"/>
          </a:p>
        </p:txBody>
      </p:sp>
      <p:sp>
        <p:nvSpPr>
          <p:cNvPr id="3" name="Date Placeholder 2"/>
          <p:cNvSpPr>
            <a:spLocks noGrp="1"/>
          </p:cNvSpPr>
          <p:nvPr>
            <p:ph type="dt" sz="half" idx="10"/>
          </p:nvPr>
        </p:nvSpPr>
        <p:spPr/>
        <p:txBody>
          <a:bodyPr/>
          <a:lstStyle/>
          <a:p>
            <a:fld id="{971C2ED9-8EA1-9140-8347-7F90078E8116}" type="datetimeFigureOut">
              <a:rPr lang="tr-TR" smtClean="0"/>
              <a:t>29.05.2025</a:t>
            </a:fld>
            <a:endParaRPr lang="tr-TR"/>
          </a:p>
        </p:txBody>
      </p:sp>
      <p:sp>
        <p:nvSpPr>
          <p:cNvPr id="4" name="Footer Placeholder 3"/>
          <p:cNvSpPr>
            <a:spLocks noGrp="1"/>
          </p:cNvSpPr>
          <p:nvPr>
            <p:ph type="ftr" sz="quarter" idx="11"/>
          </p:nvPr>
        </p:nvSpPr>
        <p:spPr/>
        <p:txBody>
          <a:bodyPr/>
          <a:lstStyle/>
          <a:p>
            <a:endParaRPr lang="tr-TR"/>
          </a:p>
        </p:txBody>
      </p:sp>
      <p:sp>
        <p:nvSpPr>
          <p:cNvPr id="5" name="Slide Number Placeholder 4"/>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33405714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1C2ED9-8EA1-9140-8347-7F90078E8116}" type="datetimeFigureOut">
              <a:rPr lang="tr-TR" smtClean="0"/>
              <a:t>29.05.2025</a:t>
            </a:fld>
            <a:endParaRPr lang="tr-TR"/>
          </a:p>
        </p:txBody>
      </p:sp>
      <p:sp>
        <p:nvSpPr>
          <p:cNvPr id="3" name="Footer Placeholder 2"/>
          <p:cNvSpPr>
            <a:spLocks noGrp="1"/>
          </p:cNvSpPr>
          <p:nvPr>
            <p:ph type="ftr" sz="quarter" idx="11"/>
          </p:nvPr>
        </p:nvSpPr>
        <p:spPr/>
        <p:txBody>
          <a:bodyPr/>
          <a:lstStyle/>
          <a:p>
            <a:endParaRPr lang="tr-TR"/>
          </a:p>
        </p:txBody>
      </p:sp>
      <p:sp>
        <p:nvSpPr>
          <p:cNvPr id="4" name="Slide Number Placeholder 3"/>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13656329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tr-TR"/>
              <a:t>Asıl başlık stilini düzenlemek için tıklayın</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a:t>Asıl metin stillerini düzenle
İkinci düzey
Üçüncü düzey
Dördüncü düzey
Beşinci düzey</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
İkinci düzey
Üçüncü düzey
Dördüncü düzey
Beşinci düzey</a:t>
            </a:r>
            <a:endParaRPr lang="en-US" dirty="0"/>
          </a:p>
        </p:txBody>
      </p:sp>
      <p:sp>
        <p:nvSpPr>
          <p:cNvPr id="5" name="Date Placeholder 4"/>
          <p:cNvSpPr>
            <a:spLocks noGrp="1"/>
          </p:cNvSpPr>
          <p:nvPr>
            <p:ph type="dt" sz="half" idx="10"/>
          </p:nvPr>
        </p:nvSpPr>
        <p:spPr/>
        <p:txBody>
          <a:bodyPr/>
          <a:lstStyle/>
          <a:p>
            <a:fld id="{971C2ED9-8EA1-9140-8347-7F90078E8116}" type="datetimeFigureOut">
              <a:rPr lang="tr-TR" smtClean="0"/>
              <a:t>29.05.2025</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33914736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tr-TR"/>
              <a:t>Asıl başlık stilini düzenlemek için tıklayın</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a:t>Resim eklemek için simgeye tıklayın</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
İkinci düzey
Üçüncü düzey
Dördüncü düzey
Beşinci düzey</a:t>
            </a:r>
            <a:endParaRPr lang="en-US" dirty="0"/>
          </a:p>
        </p:txBody>
      </p:sp>
      <p:sp>
        <p:nvSpPr>
          <p:cNvPr id="5" name="Date Placeholder 4"/>
          <p:cNvSpPr>
            <a:spLocks noGrp="1"/>
          </p:cNvSpPr>
          <p:nvPr>
            <p:ph type="dt" sz="half" idx="10"/>
          </p:nvPr>
        </p:nvSpPr>
        <p:spPr/>
        <p:txBody>
          <a:bodyPr/>
          <a:lstStyle/>
          <a:p>
            <a:fld id="{971C2ED9-8EA1-9140-8347-7F90078E8116}" type="datetimeFigureOut">
              <a:rPr lang="tr-TR" smtClean="0"/>
              <a:t>29.05.2025</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4903971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tr-TR"/>
              <a:t>Asıl başlık stilini düzenlemek için tıklayın</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tr-TR"/>
              <a:t>Asıl metin stillerini düzenle
İkinci düzey
Üçüncü düzey
Dördüncü düzey
Beşinci düzey</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1C2ED9-8EA1-9140-8347-7F90078E8116}" type="datetimeFigureOut">
              <a:rPr lang="tr-TR" smtClean="0"/>
              <a:t>29.05.2025</a:t>
            </a:fld>
            <a:endParaRPr lang="tr-TR"/>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2318A4-2775-9E4F-ACD9-F7E6797EFA37}" type="slidenum">
              <a:rPr lang="tr-TR" smtClean="0"/>
              <a:t>‹#›</a:t>
            </a:fld>
            <a:endParaRPr lang="tr-TR"/>
          </a:p>
        </p:txBody>
      </p:sp>
    </p:spTree>
    <p:extLst>
      <p:ext uri="{BB962C8B-B14F-4D97-AF65-F5344CB8AC3E}">
        <p14:creationId xmlns:p14="http://schemas.microsoft.com/office/powerpoint/2010/main" val="370570671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comments" Target="../comments/comment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omments" Target="../comments/comment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comments" Target="../comments/comment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comments" Target="../comments/comment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omments" Target="../comments/comment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omments" Target="../comments/comment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omments" Target="../comments/comment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omments" Target="../comments/comment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6FA17CFE-0502-7449-B1E1-7BEC0ABBA4D0}"/>
              </a:ext>
            </a:extLst>
          </p:cNvPr>
          <p:cNvSpPr>
            <a:spLocks noGrp="1"/>
          </p:cNvSpPr>
          <p:nvPr>
            <p:ph type="title"/>
          </p:nvPr>
        </p:nvSpPr>
        <p:spPr>
          <a:xfrm>
            <a:off x="681037" y="653995"/>
            <a:ext cx="8543925" cy="5550010"/>
          </a:xfrm>
        </p:spPr>
        <p:txBody>
          <a:bodyPr/>
          <a:lstStyle/>
          <a:p>
            <a:pPr algn="ctr"/>
            <a:r>
              <a:rPr lang="tr-TR" sz="3200" b="1" dirty="0">
                <a:latin typeface="+mn-lt"/>
              </a:rPr>
              <a:t>Topkapı Üniversitesi</a:t>
            </a:r>
            <a:br>
              <a:rPr lang="tr-TR" sz="2925" b="1" dirty="0"/>
            </a:br>
            <a:r>
              <a:rPr lang="tr-TR" sz="2600" dirty="0"/>
              <a:t>Güzel Sanatlar, Tasarım ve Mimarlık Fakültesi</a:t>
            </a:r>
            <a:br>
              <a:rPr lang="tr-TR" sz="2600" dirty="0"/>
            </a:br>
            <a:r>
              <a:rPr lang="tr-TR" sz="2600" dirty="0"/>
              <a:t>Dijital Oyun Tasarımı</a:t>
            </a:r>
            <a:br>
              <a:rPr lang="tr-TR" sz="2600" b="1" dirty="0"/>
            </a:br>
            <a:br>
              <a:rPr lang="tr-TR" sz="2600" b="1" dirty="0"/>
            </a:br>
            <a:br>
              <a:rPr lang="tr-TR" sz="2600" b="1" dirty="0"/>
            </a:br>
            <a:br>
              <a:rPr lang="tr-TR" sz="2600" b="1" dirty="0"/>
            </a:br>
            <a:br>
              <a:rPr lang="tr-TR" sz="2600" b="1" dirty="0"/>
            </a:br>
            <a:br>
              <a:rPr lang="tr-TR" sz="2600" b="1" dirty="0"/>
            </a:br>
            <a:r>
              <a:rPr lang="tr-TR" sz="2600" b="1" dirty="0"/>
              <a:t>(DGD110)</a:t>
            </a:r>
            <a:br>
              <a:rPr lang="tr-TR" sz="2600" dirty="0"/>
            </a:br>
            <a:r>
              <a:rPr lang="tr-TR" sz="3200" b="1" dirty="0">
                <a:latin typeface="+mn-lt"/>
              </a:rPr>
              <a:t>Dijital Oyunlar İçin Programlama</a:t>
            </a:r>
            <a:br>
              <a:rPr lang="tr-TR" sz="3200" b="1" dirty="0">
                <a:latin typeface="+mn-lt"/>
              </a:rPr>
            </a:br>
            <a:r>
              <a:rPr lang="tr-TR" sz="3200" b="1" dirty="0">
                <a:latin typeface="+mn-lt"/>
              </a:rPr>
              <a:t>Final Projesi</a:t>
            </a:r>
            <a:endParaRPr lang="tr-TR" b="1" dirty="0">
              <a:latin typeface="+mn-lt"/>
            </a:endParaRPr>
          </a:p>
        </p:txBody>
      </p:sp>
    </p:spTree>
    <p:extLst>
      <p:ext uri="{BB962C8B-B14F-4D97-AF65-F5344CB8AC3E}">
        <p14:creationId xmlns:p14="http://schemas.microsoft.com/office/powerpoint/2010/main" val="9245084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ayt Numarası Yer Tutucusu 2">
            <a:extLst>
              <a:ext uri="{FF2B5EF4-FFF2-40B4-BE49-F238E27FC236}">
                <a16:creationId xmlns:a16="http://schemas.microsoft.com/office/drawing/2014/main" id="{5691F269-AD1F-F34B-BD03-E622A0C9C791}"/>
              </a:ext>
            </a:extLst>
          </p:cNvPr>
          <p:cNvSpPr>
            <a:spLocks noGrp="1"/>
          </p:cNvSpPr>
          <p:nvPr>
            <p:ph type="sldNum" sz="quarter" idx="12"/>
          </p:nvPr>
        </p:nvSpPr>
        <p:spPr/>
        <p:txBody>
          <a:bodyPr/>
          <a:lstStyle/>
          <a:p>
            <a:fld id="{1E2318A4-2775-9E4F-ACD9-F7E6797EFA37}" type="slidenum">
              <a:rPr lang="tr-TR" smtClean="0"/>
              <a:t>10</a:t>
            </a:fld>
            <a:endParaRPr lang="tr-TR"/>
          </a:p>
        </p:txBody>
      </p:sp>
      <p:sp>
        <p:nvSpPr>
          <p:cNvPr id="5" name="Unvan 4">
            <a:extLst>
              <a:ext uri="{FF2B5EF4-FFF2-40B4-BE49-F238E27FC236}">
                <a16:creationId xmlns:a16="http://schemas.microsoft.com/office/drawing/2014/main" id="{3FEC74FD-75E8-BB40-98EE-0C72EA92A5A5}"/>
              </a:ext>
            </a:extLst>
          </p:cNvPr>
          <p:cNvSpPr>
            <a:spLocks noGrp="1"/>
          </p:cNvSpPr>
          <p:nvPr>
            <p:ph type="title"/>
          </p:nvPr>
        </p:nvSpPr>
        <p:spPr/>
        <p:txBody>
          <a:bodyPr/>
          <a:lstStyle/>
          <a:p>
            <a:r>
              <a:rPr lang="tr-TR" dirty="0"/>
              <a:t>Proje &gt; Sonuç Görüntüleri</a:t>
            </a:r>
          </a:p>
        </p:txBody>
      </p:sp>
      <p:sp>
        <p:nvSpPr>
          <p:cNvPr id="7" name="Oval 6">
            <a:extLst>
              <a:ext uri="{FF2B5EF4-FFF2-40B4-BE49-F238E27FC236}">
                <a16:creationId xmlns:a16="http://schemas.microsoft.com/office/drawing/2014/main" id="{FAD76D66-AFB1-0F42-A4A9-38399F6BF21F}"/>
              </a:ext>
            </a:extLst>
          </p:cNvPr>
          <p:cNvSpPr/>
          <p:nvPr/>
        </p:nvSpPr>
        <p:spPr>
          <a:xfrm>
            <a:off x="3471419" y="2255644"/>
            <a:ext cx="2963161" cy="2963161"/>
          </a:xfrm>
          <a:prstGeom prst="ellipse">
            <a:avLst/>
          </a:prstGeom>
          <a:solidFill>
            <a:schemeClr val="bg1">
              <a:lumMod val="95000"/>
            </a:schemeClr>
          </a:solidFill>
          <a:ln>
            <a:noFill/>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tr-TR" sz="1463" dirty="0">
                <a:solidFill>
                  <a:schemeClr val="tx1">
                    <a:lumMod val="50000"/>
                    <a:lumOff val="50000"/>
                  </a:schemeClr>
                </a:solidFill>
              </a:rPr>
              <a:t>Projenizin final aşamasından alınmış</a:t>
            </a:r>
          </a:p>
          <a:p>
            <a:pPr algn="ctr"/>
            <a:r>
              <a:rPr lang="tr-TR" sz="1463" dirty="0">
                <a:solidFill>
                  <a:schemeClr val="tx1">
                    <a:lumMod val="50000"/>
                    <a:lumOff val="50000"/>
                  </a:schemeClr>
                </a:solidFill>
              </a:rPr>
              <a:t>ekran görüntüsü / görüntülerini</a:t>
            </a:r>
            <a:br>
              <a:rPr lang="tr-TR" sz="1463" dirty="0">
                <a:solidFill>
                  <a:schemeClr val="tx1">
                    <a:lumMod val="50000"/>
                    <a:lumOff val="50000"/>
                  </a:schemeClr>
                </a:solidFill>
              </a:rPr>
            </a:br>
            <a:r>
              <a:rPr lang="tr-TR" sz="1463" dirty="0">
                <a:solidFill>
                  <a:schemeClr val="tx1">
                    <a:lumMod val="50000"/>
                    <a:lumOff val="50000"/>
                  </a:schemeClr>
                </a:solidFill>
              </a:rPr>
              <a:t>bu sayfaya ekleyin!</a:t>
            </a:r>
          </a:p>
        </p:txBody>
      </p:sp>
    </p:spTree>
    <p:extLst>
      <p:ext uri="{BB962C8B-B14F-4D97-AF65-F5344CB8AC3E}">
        <p14:creationId xmlns:p14="http://schemas.microsoft.com/office/powerpoint/2010/main" val="34225389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Numarası Yer Tutucusu 1">
            <a:extLst>
              <a:ext uri="{FF2B5EF4-FFF2-40B4-BE49-F238E27FC236}">
                <a16:creationId xmlns:a16="http://schemas.microsoft.com/office/drawing/2014/main" id="{FF5897B2-2540-0A4C-8645-1B4539AA81ED}"/>
              </a:ext>
            </a:extLst>
          </p:cNvPr>
          <p:cNvSpPr>
            <a:spLocks noGrp="1"/>
          </p:cNvSpPr>
          <p:nvPr>
            <p:ph type="sldNum" sz="quarter" idx="12"/>
          </p:nvPr>
        </p:nvSpPr>
        <p:spPr/>
        <p:txBody>
          <a:bodyPr/>
          <a:lstStyle/>
          <a:p>
            <a:fld id="{1E2318A4-2775-9E4F-ACD9-F7E6797EFA37}" type="slidenum">
              <a:rPr lang="tr-TR" smtClean="0"/>
              <a:t>11</a:t>
            </a:fld>
            <a:endParaRPr lang="tr-TR"/>
          </a:p>
        </p:txBody>
      </p:sp>
      <p:sp>
        <p:nvSpPr>
          <p:cNvPr id="5" name="Unvan 4">
            <a:extLst>
              <a:ext uri="{FF2B5EF4-FFF2-40B4-BE49-F238E27FC236}">
                <a16:creationId xmlns:a16="http://schemas.microsoft.com/office/drawing/2014/main" id="{85AF5205-DDDB-524A-A42F-26785CF9549C}"/>
              </a:ext>
            </a:extLst>
          </p:cNvPr>
          <p:cNvSpPr>
            <a:spLocks noGrp="1"/>
          </p:cNvSpPr>
          <p:nvPr>
            <p:ph type="title"/>
          </p:nvPr>
        </p:nvSpPr>
        <p:spPr>
          <a:xfrm>
            <a:off x="681038" y="365127"/>
            <a:ext cx="8543925" cy="1325563"/>
          </a:xfrm>
        </p:spPr>
        <p:txBody>
          <a:bodyPr/>
          <a:lstStyle/>
          <a:p>
            <a:r>
              <a:rPr lang="tr-TR" dirty="0"/>
              <a:t>Proje &gt; Sonuç Çıktısı</a:t>
            </a:r>
          </a:p>
        </p:txBody>
      </p:sp>
      <p:sp>
        <p:nvSpPr>
          <p:cNvPr id="6" name="Oval 5">
            <a:extLst>
              <a:ext uri="{FF2B5EF4-FFF2-40B4-BE49-F238E27FC236}">
                <a16:creationId xmlns:a16="http://schemas.microsoft.com/office/drawing/2014/main" id="{C709FF22-8E77-2F4C-94F9-3A180C9D0E4C}"/>
              </a:ext>
            </a:extLst>
          </p:cNvPr>
          <p:cNvSpPr/>
          <p:nvPr/>
        </p:nvSpPr>
        <p:spPr>
          <a:xfrm>
            <a:off x="3471419" y="2255644"/>
            <a:ext cx="2963161" cy="2963161"/>
          </a:xfrm>
          <a:prstGeom prst="ellipse">
            <a:avLst/>
          </a:prstGeom>
          <a:solidFill>
            <a:schemeClr val="bg1">
              <a:lumMod val="95000"/>
            </a:schemeClr>
          </a:solidFill>
          <a:ln>
            <a:noFill/>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tr-TR" sz="1463" dirty="0">
                <a:solidFill>
                  <a:schemeClr val="tx1">
                    <a:lumMod val="50000"/>
                    <a:lumOff val="50000"/>
                  </a:schemeClr>
                </a:solidFill>
              </a:rPr>
              <a:t>Projenin </a:t>
            </a:r>
          </a:p>
          <a:p>
            <a:pPr algn="ctr"/>
            <a:r>
              <a:rPr lang="tr-TR" sz="1463" dirty="0">
                <a:solidFill>
                  <a:schemeClr val="tx1">
                    <a:lumMod val="50000"/>
                    <a:lumOff val="50000"/>
                  </a:schemeClr>
                </a:solidFill>
              </a:rPr>
              <a:t>CD veya DVD’sini</a:t>
            </a:r>
          </a:p>
          <a:p>
            <a:pPr algn="ctr"/>
            <a:r>
              <a:rPr lang="tr-TR" sz="1463" dirty="0">
                <a:solidFill>
                  <a:schemeClr val="tx1">
                    <a:lumMod val="50000"/>
                    <a:lumOff val="50000"/>
                  </a:schemeClr>
                </a:solidFill>
              </a:rPr>
              <a:t>zarfı ile birlikte bu sayfaya yapıştırın!</a:t>
            </a:r>
          </a:p>
        </p:txBody>
      </p:sp>
    </p:spTree>
    <p:extLst>
      <p:ext uri="{BB962C8B-B14F-4D97-AF65-F5344CB8AC3E}">
        <p14:creationId xmlns:p14="http://schemas.microsoft.com/office/powerpoint/2010/main" val="34574541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63B603A3-A3C0-7848-A1CA-042E15A8BF2E}"/>
              </a:ext>
            </a:extLst>
          </p:cNvPr>
          <p:cNvSpPr>
            <a:spLocks noGrp="1"/>
          </p:cNvSpPr>
          <p:nvPr>
            <p:ph type="ctrTitle"/>
          </p:nvPr>
        </p:nvSpPr>
        <p:spPr>
          <a:xfrm>
            <a:off x="1238250" y="676934"/>
            <a:ext cx="7429500" cy="1217612"/>
          </a:xfrm>
        </p:spPr>
        <p:txBody>
          <a:bodyPr anchor="ctr">
            <a:normAutofit/>
          </a:bodyPr>
          <a:lstStyle/>
          <a:p>
            <a:r>
              <a:rPr lang="tr-TR" sz="2600" b="1" dirty="0">
                <a:latin typeface="+mn-lt"/>
              </a:rPr>
              <a:t>Topkapı Üniversitesi</a:t>
            </a:r>
            <a:br>
              <a:rPr lang="tr-TR" sz="2275" b="1" dirty="0"/>
            </a:br>
            <a:r>
              <a:rPr lang="tr-TR" sz="1950" b="1" dirty="0"/>
              <a:t>Güzel Sanatlar, Tasarım ve Mimarlık Fakültesi</a:t>
            </a:r>
            <a:endParaRPr lang="tr-TR" sz="2275" b="1" dirty="0"/>
          </a:p>
        </p:txBody>
      </p:sp>
      <p:graphicFrame>
        <p:nvGraphicFramePr>
          <p:cNvPr id="9" name="Tablo 8">
            <a:extLst>
              <a:ext uri="{FF2B5EF4-FFF2-40B4-BE49-F238E27FC236}">
                <a16:creationId xmlns:a16="http://schemas.microsoft.com/office/drawing/2014/main" id="{690AC2CC-A6CC-D04E-A7F9-BED25318FD52}"/>
              </a:ext>
            </a:extLst>
          </p:cNvPr>
          <p:cNvGraphicFramePr>
            <a:graphicFrameLocks noGrp="1"/>
          </p:cNvGraphicFramePr>
          <p:nvPr>
            <p:extLst>
              <p:ext uri="{D42A27DB-BD31-4B8C-83A1-F6EECF244321}">
                <p14:modId xmlns:p14="http://schemas.microsoft.com/office/powerpoint/2010/main" val="1614504918"/>
              </p:ext>
            </p:extLst>
          </p:nvPr>
        </p:nvGraphicFramePr>
        <p:xfrm>
          <a:off x="1317000" y="2771967"/>
          <a:ext cx="7272000" cy="3307555"/>
        </p:xfrm>
        <a:graphic>
          <a:graphicData uri="http://schemas.openxmlformats.org/drawingml/2006/table">
            <a:tbl>
              <a:tblPr firstRow="1" firstCol="1" bandRow="1">
                <a:tableStyleId>{D7AC3CCA-C797-4891-BE02-D94E43425B78}</a:tableStyleId>
              </a:tblPr>
              <a:tblGrid>
                <a:gridCol w="2669121">
                  <a:extLst>
                    <a:ext uri="{9D8B030D-6E8A-4147-A177-3AD203B41FA5}">
                      <a16:colId xmlns:a16="http://schemas.microsoft.com/office/drawing/2014/main" val="1576833644"/>
                    </a:ext>
                  </a:extLst>
                </a:gridCol>
                <a:gridCol w="2995601">
                  <a:extLst>
                    <a:ext uri="{9D8B030D-6E8A-4147-A177-3AD203B41FA5}">
                      <a16:colId xmlns:a16="http://schemas.microsoft.com/office/drawing/2014/main" val="2025753439"/>
                    </a:ext>
                  </a:extLst>
                </a:gridCol>
                <a:gridCol w="1607278">
                  <a:extLst>
                    <a:ext uri="{9D8B030D-6E8A-4147-A177-3AD203B41FA5}">
                      <a16:colId xmlns:a16="http://schemas.microsoft.com/office/drawing/2014/main" val="2686048165"/>
                    </a:ext>
                  </a:extLst>
                </a:gridCol>
              </a:tblGrid>
              <a:tr h="440999">
                <a:tc>
                  <a:txBody>
                    <a:bodyPr/>
                    <a:lstStyle/>
                    <a:p>
                      <a:pPr>
                        <a:lnSpc>
                          <a:spcPct val="100000"/>
                        </a:lnSpc>
                        <a:spcAft>
                          <a:spcPts val="0"/>
                        </a:spcAft>
                      </a:pPr>
                      <a:r>
                        <a:rPr lang="tr-TR" sz="1100" dirty="0">
                          <a:effectLst/>
                        </a:rPr>
                        <a:t>DERSİN KODU VE ADI:</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gridSpan="2">
                  <a:txBody>
                    <a:bodyPr/>
                    <a:lstStyle/>
                    <a:p>
                      <a:pPr>
                        <a:lnSpc>
                          <a:spcPct val="100000"/>
                        </a:lnSpc>
                        <a:spcAft>
                          <a:spcPts val="0"/>
                        </a:spcAft>
                      </a:pPr>
                      <a:r>
                        <a:rPr lang="tr-TR" sz="1100" dirty="0">
                          <a:effectLst/>
                        </a:rPr>
                        <a:t> </a:t>
                      </a:r>
                      <a:r>
                        <a:rPr lang="tr-TR" sz="1100" b="0" dirty="0">
                          <a:effectLst/>
                        </a:rPr>
                        <a:t>DGD110 – Dijital Oyunlar İçin Programlama</a:t>
                      </a:r>
                      <a:endParaRPr lang="tr-TR" sz="1100" b="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hMerge="1">
                  <a:txBody>
                    <a:bodyPr/>
                    <a:lstStyle/>
                    <a:p>
                      <a:pPr>
                        <a:lnSpc>
                          <a:spcPct val="115000"/>
                        </a:lnSpc>
                        <a:spcAft>
                          <a:spcPts val="0"/>
                        </a:spcAft>
                      </a:pPr>
                      <a:endParaRPr lang="tr-TR" sz="1100" b="0" dirty="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nchor="ctr"/>
                </a:tc>
                <a:extLst>
                  <a:ext uri="{0D108BD9-81ED-4DB2-BD59-A6C34878D82A}">
                    <a16:rowId xmlns:a16="http://schemas.microsoft.com/office/drawing/2014/main" val="3437766680"/>
                  </a:ext>
                </a:extLst>
              </a:tr>
              <a:tr h="440999">
                <a:tc>
                  <a:txBody>
                    <a:bodyPr/>
                    <a:lstStyle/>
                    <a:p>
                      <a:pPr>
                        <a:lnSpc>
                          <a:spcPct val="100000"/>
                        </a:lnSpc>
                        <a:spcAft>
                          <a:spcPts val="0"/>
                        </a:spcAft>
                      </a:pPr>
                      <a:r>
                        <a:rPr lang="tr-TR" sz="1100" dirty="0">
                          <a:effectLst/>
                        </a:rPr>
                        <a:t>PROGRAM ADI: </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gridSpan="2">
                  <a:txBody>
                    <a:bodyPr/>
                    <a:lstStyle/>
                    <a:p>
                      <a:pPr>
                        <a:lnSpc>
                          <a:spcPct val="100000"/>
                        </a:lnSpc>
                        <a:spcAft>
                          <a:spcPts val="0"/>
                        </a:spcAft>
                      </a:pPr>
                      <a:r>
                        <a:rPr lang="tr-TR" sz="1100" dirty="0">
                          <a:effectLst/>
                        </a:rPr>
                        <a:t> Dijital Oyun Tasarımı</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hMerge="1">
                  <a:txBody>
                    <a:bodyPr/>
                    <a:lstStyle/>
                    <a:p>
                      <a:pPr>
                        <a:lnSpc>
                          <a:spcPct val="115000"/>
                        </a:lnSpc>
                        <a:spcAft>
                          <a:spcPts val="0"/>
                        </a:spcAft>
                      </a:pP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nchor="ctr"/>
                </a:tc>
                <a:extLst>
                  <a:ext uri="{0D108BD9-81ED-4DB2-BD59-A6C34878D82A}">
                    <a16:rowId xmlns:a16="http://schemas.microsoft.com/office/drawing/2014/main" val="2837951263"/>
                  </a:ext>
                </a:extLst>
              </a:tr>
              <a:tr h="440999">
                <a:tc>
                  <a:txBody>
                    <a:bodyPr/>
                    <a:lstStyle/>
                    <a:p>
                      <a:pPr>
                        <a:lnSpc>
                          <a:spcPct val="100000"/>
                        </a:lnSpc>
                        <a:spcAft>
                          <a:spcPts val="0"/>
                        </a:spcAft>
                      </a:pPr>
                      <a:r>
                        <a:rPr lang="tr-TR" sz="1100" dirty="0">
                          <a:effectLst/>
                        </a:rPr>
                        <a:t>ÖĞRETİM ELEMANI</a:t>
                      </a:r>
                    </a:p>
                    <a:p>
                      <a:pPr>
                        <a:lnSpc>
                          <a:spcPct val="100000"/>
                        </a:lnSpc>
                        <a:spcAft>
                          <a:spcPts val="0"/>
                        </a:spcAft>
                      </a:pPr>
                      <a:r>
                        <a:rPr lang="tr-TR" sz="1100" dirty="0">
                          <a:effectLst/>
                        </a:rPr>
                        <a:t>ADI SOYADI VE İMZASI:</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a:txBody>
                    <a:bodyPr/>
                    <a:lstStyle/>
                    <a:p>
                      <a:pPr>
                        <a:lnSpc>
                          <a:spcPct val="100000"/>
                        </a:lnSpc>
                        <a:spcAft>
                          <a:spcPts val="0"/>
                        </a:spcAft>
                      </a:pPr>
                      <a:r>
                        <a:rPr lang="tr-TR" sz="1100" dirty="0">
                          <a:effectLst/>
                        </a:rPr>
                        <a:t> </a:t>
                      </a:r>
                      <a:r>
                        <a:rPr lang="tr-TR" sz="1100" dirty="0" err="1">
                          <a:effectLst/>
                        </a:rPr>
                        <a:t>Öğr</a:t>
                      </a:r>
                      <a:r>
                        <a:rPr lang="tr-TR" sz="1100" dirty="0">
                          <a:effectLst/>
                        </a:rPr>
                        <a:t>. Gör. Soner SAN</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a:txBody>
                    <a:bodyPr/>
                    <a:lstStyle/>
                    <a:p>
                      <a:pPr>
                        <a:lnSpc>
                          <a:spcPct val="100000"/>
                        </a:lnSpc>
                        <a:spcAft>
                          <a:spcPts val="0"/>
                        </a:spcAft>
                      </a:pP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nchor="ctr"/>
                </a:tc>
                <a:extLst>
                  <a:ext uri="{0D108BD9-81ED-4DB2-BD59-A6C34878D82A}">
                    <a16:rowId xmlns:a16="http://schemas.microsoft.com/office/drawing/2014/main" val="776813493"/>
                  </a:ext>
                </a:extLst>
              </a:tr>
              <a:tr h="440999">
                <a:tc>
                  <a:txBody>
                    <a:bodyPr/>
                    <a:lstStyle/>
                    <a:p>
                      <a:pPr>
                        <a:lnSpc>
                          <a:spcPct val="100000"/>
                        </a:lnSpc>
                        <a:spcAft>
                          <a:spcPts val="0"/>
                        </a:spcAft>
                      </a:pPr>
                      <a:r>
                        <a:rPr lang="tr-TR" sz="1100" dirty="0">
                          <a:effectLst/>
                        </a:rPr>
                        <a:t>TARİH:</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gridSpan="2">
                  <a:txBody>
                    <a:bodyPr/>
                    <a:lstStyle/>
                    <a:p>
                      <a:pPr>
                        <a:lnSpc>
                          <a:spcPct val="100000"/>
                        </a:lnSpc>
                        <a:spcAft>
                          <a:spcPts val="0"/>
                        </a:spcAft>
                      </a:pPr>
                      <a:r>
                        <a:rPr lang="tr-TR" sz="1100" dirty="0">
                          <a:effectLst/>
                        </a:rPr>
                        <a:t> </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hMerge="1">
                  <a:txBody>
                    <a:bodyPr/>
                    <a:lstStyle/>
                    <a:p>
                      <a:pPr>
                        <a:lnSpc>
                          <a:spcPct val="115000"/>
                        </a:lnSpc>
                        <a:spcAft>
                          <a:spcPts val="0"/>
                        </a:spcAft>
                      </a:pP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nchor="ctr"/>
                </a:tc>
                <a:extLst>
                  <a:ext uri="{0D108BD9-81ED-4DB2-BD59-A6C34878D82A}">
                    <a16:rowId xmlns:a16="http://schemas.microsoft.com/office/drawing/2014/main" val="2666592307"/>
                  </a:ext>
                </a:extLst>
              </a:tr>
              <a:tr h="440999">
                <a:tc>
                  <a:txBody>
                    <a:bodyPr/>
                    <a:lstStyle/>
                    <a:p>
                      <a:pPr>
                        <a:lnSpc>
                          <a:spcPct val="100000"/>
                        </a:lnSpc>
                        <a:spcAft>
                          <a:spcPts val="0"/>
                        </a:spcAft>
                      </a:pPr>
                      <a:r>
                        <a:rPr lang="tr-TR" sz="1100" dirty="0">
                          <a:effectLst/>
                        </a:rPr>
                        <a:t>DERSLİK:</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gridSpan="2">
                  <a:txBody>
                    <a:bodyPr/>
                    <a:lstStyle/>
                    <a:p>
                      <a:pPr>
                        <a:lnSpc>
                          <a:spcPct val="100000"/>
                        </a:lnSpc>
                        <a:spcAft>
                          <a:spcPts val="0"/>
                        </a:spcAft>
                      </a:pPr>
                      <a:r>
                        <a:rPr lang="tr-TR" sz="1100" dirty="0">
                          <a:effectLst/>
                        </a:rPr>
                        <a:t> </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hMerge="1">
                  <a:txBody>
                    <a:bodyPr/>
                    <a:lstStyle/>
                    <a:p>
                      <a:pPr>
                        <a:lnSpc>
                          <a:spcPct val="115000"/>
                        </a:lnSpc>
                        <a:spcAft>
                          <a:spcPts val="0"/>
                        </a:spcAft>
                      </a:pP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nchor="ctr"/>
                </a:tc>
                <a:extLst>
                  <a:ext uri="{0D108BD9-81ED-4DB2-BD59-A6C34878D82A}">
                    <a16:rowId xmlns:a16="http://schemas.microsoft.com/office/drawing/2014/main" val="3490634567"/>
                  </a:ext>
                </a:extLst>
              </a:tr>
              <a:tr h="440999">
                <a:tc>
                  <a:txBody>
                    <a:bodyPr/>
                    <a:lstStyle/>
                    <a:p>
                      <a:pPr>
                        <a:lnSpc>
                          <a:spcPct val="100000"/>
                        </a:lnSpc>
                        <a:spcAft>
                          <a:spcPts val="0"/>
                        </a:spcAft>
                      </a:pPr>
                      <a:r>
                        <a:rPr lang="tr-TR" sz="1100" dirty="0">
                          <a:effectLst/>
                          <a:latin typeface="Calibri" panose="020F0502020204030204" pitchFamily="34" charset="0"/>
                          <a:ea typeface="Calibri" panose="020F0502020204030204" pitchFamily="34" charset="0"/>
                          <a:cs typeface="Times New Roman" panose="02020603050405020304" pitchFamily="18" charset="0"/>
                        </a:rPr>
                        <a:t>ÖĞRENCİNİN </a:t>
                      </a:r>
                    </a:p>
                    <a:p>
                      <a:pPr>
                        <a:lnSpc>
                          <a:spcPct val="100000"/>
                        </a:lnSpc>
                        <a:spcAft>
                          <a:spcPts val="0"/>
                        </a:spcAft>
                      </a:pPr>
                      <a:r>
                        <a:rPr lang="tr-TR" sz="1100" dirty="0">
                          <a:effectLst/>
                          <a:latin typeface="Calibri" panose="020F0502020204030204" pitchFamily="34" charset="0"/>
                          <a:ea typeface="Calibri" panose="020F0502020204030204" pitchFamily="34" charset="0"/>
                          <a:cs typeface="Times New Roman" panose="02020603050405020304" pitchFamily="18" charset="0"/>
                        </a:rPr>
                        <a:t>ADI SOYADI VE İMZASI:</a:t>
                      </a:r>
                    </a:p>
                  </a:txBody>
                  <a:tcPr marL="180000" marR="72000" marT="108000" marB="108000" anchor="ctr"/>
                </a:tc>
                <a:tc>
                  <a:txBody>
                    <a:bodyPr/>
                    <a:lstStyle/>
                    <a:p>
                      <a:pPr>
                        <a:lnSpc>
                          <a:spcPct val="100000"/>
                        </a:lnSpc>
                        <a:spcAft>
                          <a:spcPts val="0"/>
                        </a:spcAft>
                      </a:pP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a:txBody>
                    <a:bodyPr/>
                    <a:lstStyle/>
                    <a:p>
                      <a:pPr>
                        <a:lnSpc>
                          <a:spcPct val="100000"/>
                        </a:lnSpc>
                        <a:spcAft>
                          <a:spcPts val="0"/>
                        </a:spcAft>
                      </a:pP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nchor="ctr"/>
                </a:tc>
                <a:extLst>
                  <a:ext uri="{0D108BD9-81ED-4DB2-BD59-A6C34878D82A}">
                    <a16:rowId xmlns:a16="http://schemas.microsoft.com/office/drawing/2014/main" val="4081904249"/>
                  </a:ext>
                </a:extLst>
              </a:tr>
              <a:tr h="440999">
                <a:tc>
                  <a:txBody>
                    <a:bodyPr/>
                    <a:lstStyle/>
                    <a:p>
                      <a:pPr>
                        <a:lnSpc>
                          <a:spcPct val="100000"/>
                        </a:lnSpc>
                        <a:spcAft>
                          <a:spcPts val="0"/>
                        </a:spcAft>
                      </a:pPr>
                      <a:r>
                        <a:rPr lang="tr-TR" sz="1100" dirty="0">
                          <a:effectLst/>
                          <a:latin typeface="Calibri" panose="020F0502020204030204" pitchFamily="34" charset="0"/>
                          <a:ea typeface="Calibri" panose="020F0502020204030204" pitchFamily="34" charset="0"/>
                          <a:cs typeface="Times New Roman" panose="02020603050405020304" pitchFamily="18" charset="0"/>
                        </a:rPr>
                        <a:t>ÖĞRENCİ NUMARASI:</a:t>
                      </a:r>
                    </a:p>
                  </a:txBody>
                  <a:tcPr marL="180000" marR="72000" marT="108000" marB="108000" anchor="ctr"/>
                </a:tc>
                <a:tc gridSpan="2">
                  <a:txBody>
                    <a:bodyPr/>
                    <a:lstStyle/>
                    <a:p>
                      <a:pPr>
                        <a:lnSpc>
                          <a:spcPct val="100000"/>
                        </a:lnSpc>
                        <a:spcAft>
                          <a:spcPts val="0"/>
                        </a:spcAft>
                      </a:pP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hMerge="1">
                  <a:txBody>
                    <a:bodyPr/>
                    <a:lstStyle/>
                    <a:p>
                      <a:pPr>
                        <a:lnSpc>
                          <a:spcPct val="115000"/>
                        </a:lnSpc>
                        <a:spcAft>
                          <a:spcPts val="0"/>
                        </a:spcAft>
                      </a:pP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nchor="ctr"/>
                </a:tc>
                <a:extLst>
                  <a:ext uri="{0D108BD9-81ED-4DB2-BD59-A6C34878D82A}">
                    <a16:rowId xmlns:a16="http://schemas.microsoft.com/office/drawing/2014/main" val="1352550964"/>
                  </a:ext>
                </a:extLst>
              </a:tr>
            </a:tbl>
          </a:graphicData>
        </a:graphic>
      </p:graphicFrame>
    </p:spTree>
    <p:extLst>
      <p:ext uri="{BB962C8B-B14F-4D97-AF65-F5344CB8AC3E}">
        <p14:creationId xmlns:p14="http://schemas.microsoft.com/office/powerpoint/2010/main" val="37247037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6FA17CFE-0502-7449-B1E1-7BEC0ABBA4D0}"/>
              </a:ext>
            </a:extLst>
          </p:cNvPr>
          <p:cNvSpPr>
            <a:spLocks noGrp="1"/>
          </p:cNvSpPr>
          <p:nvPr>
            <p:ph type="title"/>
          </p:nvPr>
        </p:nvSpPr>
        <p:spPr>
          <a:xfrm>
            <a:off x="681037" y="429120"/>
            <a:ext cx="8543925" cy="834602"/>
          </a:xfrm>
        </p:spPr>
        <p:txBody>
          <a:bodyPr>
            <a:normAutofit/>
          </a:bodyPr>
          <a:lstStyle/>
          <a:p>
            <a:r>
              <a:rPr lang="tr-TR"/>
              <a:t>Proje Değerlendirme Kriterleri</a:t>
            </a:r>
            <a:endParaRPr lang="tr-TR" dirty="0"/>
          </a:p>
        </p:txBody>
      </p:sp>
      <p:sp>
        <p:nvSpPr>
          <p:cNvPr id="3" name="Slayt Numarası Yer Tutucusu 2">
            <a:extLst>
              <a:ext uri="{FF2B5EF4-FFF2-40B4-BE49-F238E27FC236}">
                <a16:creationId xmlns:a16="http://schemas.microsoft.com/office/drawing/2014/main" id="{5691F269-AD1F-F34B-BD03-E622A0C9C791}"/>
              </a:ext>
            </a:extLst>
          </p:cNvPr>
          <p:cNvSpPr>
            <a:spLocks noGrp="1"/>
          </p:cNvSpPr>
          <p:nvPr>
            <p:ph type="sldNum" sz="quarter" idx="12"/>
          </p:nvPr>
        </p:nvSpPr>
        <p:spPr/>
        <p:txBody>
          <a:bodyPr/>
          <a:lstStyle/>
          <a:p>
            <a:fld id="{1E2318A4-2775-9E4F-ACD9-F7E6797EFA37}" type="slidenum">
              <a:rPr lang="tr-TR" smtClean="0"/>
              <a:t>3</a:t>
            </a:fld>
            <a:endParaRPr lang="tr-TR"/>
          </a:p>
        </p:txBody>
      </p:sp>
      <p:sp>
        <p:nvSpPr>
          <p:cNvPr id="4" name="Dikdörtgen 3">
            <a:extLst>
              <a:ext uri="{FF2B5EF4-FFF2-40B4-BE49-F238E27FC236}">
                <a16:creationId xmlns:a16="http://schemas.microsoft.com/office/drawing/2014/main" id="{75BE9470-5DE4-9C40-B088-D6CB0D659A69}"/>
              </a:ext>
            </a:extLst>
          </p:cNvPr>
          <p:cNvSpPr/>
          <p:nvPr/>
        </p:nvSpPr>
        <p:spPr>
          <a:xfrm>
            <a:off x="681037" y="1687218"/>
            <a:ext cx="8543925" cy="3693319"/>
          </a:xfrm>
          <a:prstGeom prst="rect">
            <a:avLst/>
          </a:prstGeom>
        </p:spPr>
        <p:txBody>
          <a:bodyPr wrap="square">
            <a:spAutoFit/>
          </a:bodyPr>
          <a:lstStyle/>
          <a:p>
            <a:pPr marL="342900" indent="-342900">
              <a:buFont typeface="+mj-lt"/>
              <a:buAutoNum type="arabicPeriod"/>
            </a:pPr>
            <a:r>
              <a:rPr lang="tr-TR" b="1" dirty="0"/>
              <a:t>Proje (50 puan)</a:t>
            </a:r>
          </a:p>
          <a:p>
            <a:pPr marL="800100" lvl="1" indent="-342900">
              <a:buFont typeface="+mj-lt"/>
              <a:buAutoNum type="arabicPeriod"/>
            </a:pPr>
            <a:r>
              <a:rPr lang="tr-TR" dirty="0"/>
              <a:t>Ad, Tür, Manifesto, Temel Kurallar</a:t>
            </a:r>
            <a:r>
              <a:rPr lang="tr-TR" b="1" dirty="0"/>
              <a:t> (10 puan)</a:t>
            </a:r>
            <a:endParaRPr lang="tr-TR" dirty="0"/>
          </a:p>
          <a:p>
            <a:pPr marL="800100" lvl="1" indent="-342900">
              <a:buFont typeface="+mj-lt"/>
              <a:buAutoNum type="arabicPeriod"/>
            </a:pPr>
            <a:r>
              <a:rPr lang="tr-TR" dirty="0"/>
              <a:t>Logo/İkon Tasarımı</a:t>
            </a:r>
            <a:r>
              <a:rPr lang="tr-TR" b="1" dirty="0"/>
              <a:t> (10 puan)</a:t>
            </a:r>
            <a:endParaRPr lang="tr-TR" dirty="0"/>
          </a:p>
          <a:p>
            <a:pPr marL="800100" lvl="1" indent="-342900">
              <a:buFont typeface="+mj-lt"/>
              <a:buAutoNum type="arabicPeriod"/>
            </a:pPr>
            <a:r>
              <a:rPr lang="tr-TR" dirty="0"/>
              <a:t>Proje Görsel Materyalleri (</a:t>
            </a:r>
            <a:r>
              <a:rPr lang="tr-TR" dirty="0" err="1"/>
              <a:t>Assets</a:t>
            </a:r>
            <a:r>
              <a:rPr lang="tr-TR" dirty="0"/>
              <a:t>) </a:t>
            </a:r>
            <a:r>
              <a:rPr lang="tr-TR" b="1" dirty="0"/>
              <a:t>(5 puan)</a:t>
            </a:r>
            <a:endParaRPr lang="tr-TR" dirty="0"/>
          </a:p>
          <a:p>
            <a:pPr marL="800100" lvl="1" indent="-342900">
              <a:buFont typeface="+mj-lt"/>
              <a:buAutoNum type="arabicPeriod"/>
            </a:pPr>
            <a:r>
              <a:rPr lang="tr-TR" dirty="0" err="1"/>
              <a:t>Unity</a:t>
            </a:r>
            <a:r>
              <a:rPr lang="tr-TR" dirty="0"/>
              <a:t> Ekran Görüntüleri</a:t>
            </a:r>
            <a:r>
              <a:rPr lang="tr-TR" b="1" dirty="0"/>
              <a:t> (5 puan)</a:t>
            </a:r>
            <a:endParaRPr lang="tr-TR" dirty="0"/>
          </a:p>
          <a:p>
            <a:pPr marL="800100" lvl="1" indent="-342900">
              <a:buFont typeface="+mj-lt"/>
              <a:buAutoNum type="arabicPeriod"/>
            </a:pPr>
            <a:r>
              <a:rPr lang="tr-TR" dirty="0"/>
              <a:t>C# Kod Dökümleri</a:t>
            </a:r>
            <a:r>
              <a:rPr lang="tr-TR" b="1" dirty="0"/>
              <a:t> (10 puan)</a:t>
            </a:r>
            <a:endParaRPr lang="tr-TR" dirty="0"/>
          </a:p>
          <a:p>
            <a:pPr marL="800100" lvl="1" indent="-342900">
              <a:buFont typeface="+mj-lt"/>
              <a:buAutoNum type="arabicPeriod"/>
            </a:pPr>
            <a:r>
              <a:rPr lang="tr-TR" dirty="0"/>
              <a:t>Sonuç Görüntüleri</a:t>
            </a:r>
            <a:r>
              <a:rPr lang="tr-TR" b="1" dirty="0"/>
              <a:t> (10 puan)</a:t>
            </a:r>
            <a:endParaRPr lang="tr-TR" dirty="0"/>
          </a:p>
          <a:p>
            <a:pPr marL="800100" lvl="1" indent="-342900">
              <a:buFont typeface="+mj-lt"/>
              <a:buAutoNum type="arabicPeriod"/>
            </a:pPr>
            <a:endParaRPr lang="tr-TR" dirty="0"/>
          </a:p>
          <a:p>
            <a:pPr marL="342900" indent="-342900">
              <a:buFont typeface="+mj-lt"/>
              <a:buAutoNum type="arabicPeriod"/>
            </a:pPr>
            <a:r>
              <a:rPr lang="tr-TR" b="1" dirty="0"/>
              <a:t>Sunum (50puan)</a:t>
            </a:r>
          </a:p>
          <a:p>
            <a:pPr marL="800100" lvl="1" indent="-342900">
              <a:buFont typeface="+mj-lt"/>
              <a:buAutoNum type="arabicPeriod"/>
            </a:pPr>
            <a:r>
              <a:rPr lang="tr-TR" dirty="0"/>
              <a:t>«Oyun C# kod akışını anlatın»</a:t>
            </a:r>
            <a:br>
              <a:rPr lang="tr-TR" dirty="0"/>
            </a:br>
            <a:r>
              <a:rPr lang="tr-TR" dirty="0"/>
              <a:t> sorusuna eksiksiz ve akıcı yanıt verildi mi? </a:t>
            </a:r>
            <a:r>
              <a:rPr lang="tr-TR" b="1" dirty="0"/>
              <a:t>(25 puan)</a:t>
            </a:r>
          </a:p>
          <a:p>
            <a:pPr marL="800100" lvl="1" indent="-342900">
              <a:buFont typeface="+mj-lt"/>
              <a:buAutoNum type="arabicPeriod"/>
            </a:pPr>
            <a:r>
              <a:rPr lang="tr-TR" dirty="0"/>
              <a:t>Oyun eksiksiz/hatasız çalıştı mı? </a:t>
            </a:r>
            <a:r>
              <a:rPr lang="tr-TR" b="1" dirty="0"/>
              <a:t>(25 puan)</a:t>
            </a:r>
            <a:endParaRPr lang="tr-TR" dirty="0"/>
          </a:p>
          <a:p>
            <a:pPr marL="800100" lvl="1" indent="-342900">
              <a:buFont typeface="+mj-lt"/>
              <a:buAutoNum type="arabicPeriod"/>
            </a:pPr>
            <a:endParaRPr lang="tr-TR" dirty="0"/>
          </a:p>
        </p:txBody>
      </p:sp>
    </p:spTree>
    <p:extLst>
      <p:ext uri="{BB962C8B-B14F-4D97-AF65-F5344CB8AC3E}">
        <p14:creationId xmlns:p14="http://schemas.microsoft.com/office/powerpoint/2010/main" val="41098697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ayt Numarası Yer Tutucusu 2">
            <a:extLst>
              <a:ext uri="{FF2B5EF4-FFF2-40B4-BE49-F238E27FC236}">
                <a16:creationId xmlns:a16="http://schemas.microsoft.com/office/drawing/2014/main" id="{5691F269-AD1F-F34B-BD03-E622A0C9C791}"/>
              </a:ext>
            </a:extLst>
          </p:cNvPr>
          <p:cNvSpPr>
            <a:spLocks noGrp="1"/>
          </p:cNvSpPr>
          <p:nvPr>
            <p:ph type="sldNum" sz="quarter" idx="12"/>
          </p:nvPr>
        </p:nvSpPr>
        <p:spPr/>
        <p:txBody>
          <a:bodyPr/>
          <a:lstStyle/>
          <a:p>
            <a:fld id="{1E2318A4-2775-9E4F-ACD9-F7E6797EFA37}" type="slidenum">
              <a:rPr lang="tr-TR" smtClean="0"/>
              <a:t>4</a:t>
            </a:fld>
            <a:endParaRPr lang="tr-TR"/>
          </a:p>
        </p:txBody>
      </p:sp>
      <p:sp>
        <p:nvSpPr>
          <p:cNvPr id="5" name="Unvan 4">
            <a:extLst>
              <a:ext uri="{FF2B5EF4-FFF2-40B4-BE49-F238E27FC236}">
                <a16:creationId xmlns:a16="http://schemas.microsoft.com/office/drawing/2014/main" id="{3FEC74FD-75E8-BB40-98EE-0C72EA92A5A5}"/>
              </a:ext>
            </a:extLst>
          </p:cNvPr>
          <p:cNvSpPr>
            <a:spLocks noGrp="1"/>
          </p:cNvSpPr>
          <p:nvPr>
            <p:ph type="title"/>
          </p:nvPr>
        </p:nvSpPr>
        <p:spPr/>
        <p:txBody>
          <a:bodyPr/>
          <a:lstStyle/>
          <a:p>
            <a:r>
              <a:rPr lang="tr-TR" dirty="0"/>
              <a:t>Proje</a:t>
            </a:r>
          </a:p>
        </p:txBody>
      </p:sp>
      <p:sp>
        <p:nvSpPr>
          <p:cNvPr id="6" name="Dikdörtgen 5">
            <a:extLst>
              <a:ext uri="{FF2B5EF4-FFF2-40B4-BE49-F238E27FC236}">
                <a16:creationId xmlns:a16="http://schemas.microsoft.com/office/drawing/2014/main" id="{995E1DDF-4216-EF4F-B25E-A4CC18AD5DD4}"/>
              </a:ext>
            </a:extLst>
          </p:cNvPr>
          <p:cNvSpPr/>
          <p:nvPr/>
        </p:nvSpPr>
        <p:spPr>
          <a:xfrm>
            <a:off x="681037" y="1687218"/>
            <a:ext cx="8543925" cy="2957861"/>
          </a:xfrm>
          <a:prstGeom prst="rect">
            <a:avLst/>
          </a:prstGeom>
        </p:spPr>
        <p:txBody>
          <a:bodyPr wrap="square">
            <a:spAutoFit/>
          </a:bodyPr>
          <a:lstStyle/>
          <a:p>
            <a:pPr marL="342900" indent="-342900">
              <a:lnSpc>
                <a:spcPct val="150000"/>
              </a:lnSpc>
              <a:buFont typeface="+mj-lt"/>
              <a:buAutoNum type="arabicPeriod"/>
            </a:pPr>
            <a:r>
              <a:rPr lang="tr-TR" b="1" dirty="0"/>
              <a:t>Proje Adı				: Benzersiz Bir Ad Yazın</a:t>
            </a:r>
          </a:p>
          <a:p>
            <a:pPr marL="342900" indent="-342900">
              <a:lnSpc>
                <a:spcPct val="150000"/>
              </a:lnSpc>
              <a:buFont typeface="+mj-lt"/>
              <a:buAutoNum type="arabicPeriod"/>
            </a:pPr>
            <a:r>
              <a:rPr lang="tr-TR" b="1" dirty="0"/>
              <a:t>Proje Türü				: Bir Tür Yazın</a:t>
            </a:r>
          </a:p>
          <a:p>
            <a:pPr marL="342900" indent="-342900">
              <a:lnSpc>
                <a:spcPct val="150000"/>
              </a:lnSpc>
              <a:buFont typeface="+mj-lt"/>
              <a:buAutoNum type="arabicPeriod"/>
            </a:pPr>
            <a:r>
              <a:rPr lang="tr-TR" b="1" dirty="0"/>
              <a:t>Projenin Manifestosu	: </a:t>
            </a:r>
            <a:br>
              <a:rPr lang="tr-TR" b="1" dirty="0"/>
            </a:br>
            <a:r>
              <a:rPr lang="tr-TR" dirty="0"/>
              <a:t>Manifestonuzu bu alana yazın. (En fazla 50 kelime)</a:t>
            </a:r>
          </a:p>
          <a:p>
            <a:pPr marL="342900" indent="-342900">
              <a:lnSpc>
                <a:spcPct val="150000"/>
              </a:lnSpc>
              <a:buFont typeface="+mj-lt"/>
              <a:buAutoNum type="arabicPeriod"/>
            </a:pPr>
            <a:r>
              <a:rPr lang="tr-TR" b="1" dirty="0"/>
              <a:t>Projenin Temel Kuralları	:</a:t>
            </a:r>
            <a:br>
              <a:rPr lang="tr-TR" b="1" dirty="0"/>
            </a:br>
            <a:r>
              <a:rPr lang="tr-TR" dirty="0"/>
              <a:t>Kurallarınızı bu alana yazın. (en az 5, en fazla 10 madde)</a:t>
            </a:r>
            <a:br>
              <a:rPr lang="tr-TR" dirty="0"/>
            </a:br>
            <a:endParaRPr lang="tr-TR" dirty="0"/>
          </a:p>
        </p:txBody>
      </p:sp>
    </p:spTree>
    <p:extLst>
      <p:ext uri="{BB962C8B-B14F-4D97-AF65-F5344CB8AC3E}">
        <p14:creationId xmlns:p14="http://schemas.microsoft.com/office/powerpoint/2010/main" val="28465236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ayt Numarası Yer Tutucusu 2">
            <a:extLst>
              <a:ext uri="{FF2B5EF4-FFF2-40B4-BE49-F238E27FC236}">
                <a16:creationId xmlns:a16="http://schemas.microsoft.com/office/drawing/2014/main" id="{5691F269-AD1F-F34B-BD03-E622A0C9C791}"/>
              </a:ext>
            </a:extLst>
          </p:cNvPr>
          <p:cNvSpPr>
            <a:spLocks noGrp="1"/>
          </p:cNvSpPr>
          <p:nvPr>
            <p:ph type="sldNum" sz="quarter" idx="12"/>
          </p:nvPr>
        </p:nvSpPr>
        <p:spPr/>
        <p:txBody>
          <a:bodyPr/>
          <a:lstStyle/>
          <a:p>
            <a:fld id="{1E2318A4-2775-9E4F-ACD9-F7E6797EFA37}" type="slidenum">
              <a:rPr lang="tr-TR" smtClean="0"/>
              <a:t>5</a:t>
            </a:fld>
            <a:endParaRPr lang="tr-TR"/>
          </a:p>
        </p:txBody>
      </p:sp>
      <p:sp>
        <p:nvSpPr>
          <p:cNvPr id="5" name="Unvan 4">
            <a:extLst>
              <a:ext uri="{FF2B5EF4-FFF2-40B4-BE49-F238E27FC236}">
                <a16:creationId xmlns:a16="http://schemas.microsoft.com/office/drawing/2014/main" id="{3FEC74FD-75E8-BB40-98EE-0C72EA92A5A5}"/>
              </a:ext>
            </a:extLst>
          </p:cNvPr>
          <p:cNvSpPr>
            <a:spLocks noGrp="1"/>
          </p:cNvSpPr>
          <p:nvPr>
            <p:ph type="title"/>
          </p:nvPr>
        </p:nvSpPr>
        <p:spPr/>
        <p:txBody>
          <a:bodyPr/>
          <a:lstStyle/>
          <a:p>
            <a:r>
              <a:rPr lang="tr-TR" dirty="0"/>
              <a:t>Proje &gt; Logo/İkon Tasarımı</a:t>
            </a:r>
          </a:p>
        </p:txBody>
      </p:sp>
      <p:sp>
        <p:nvSpPr>
          <p:cNvPr id="7" name="Oval 6">
            <a:extLst>
              <a:ext uri="{FF2B5EF4-FFF2-40B4-BE49-F238E27FC236}">
                <a16:creationId xmlns:a16="http://schemas.microsoft.com/office/drawing/2014/main" id="{FAD76D66-AFB1-0F42-A4A9-38399F6BF21F}"/>
              </a:ext>
            </a:extLst>
          </p:cNvPr>
          <p:cNvSpPr/>
          <p:nvPr/>
        </p:nvSpPr>
        <p:spPr>
          <a:xfrm>
            <a:off x="3471419" y="2255644"/>
            <a:ext cx="2963161" cy="2963161"/>
          </a:xfrm>
          <a:prstGeom prst="ellipse">
            <a:avLst/>
          </a:prstGeom>
          <a:solidFill>
            <a:schemeClr val="bg1">
              <a:lumMod val="95000"/>
            </a:schemeClr>
          </a:solidFill>
          <a:ln>
            <a:noFill/>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tr-TR" sz="1463" dirty="0">
                <a:solidFill>
                  <a:schemeClr val="tx1">
                    <a:lumMod val="50000"/>
                    <a:lumOff val="50000"/>
                  </a:schemeClr>
                </a:solidFill>
              </a:rPr>
              <a:t>Proje için ürettiğiniz</a:t>
            </a:r>
          </a:p>
          <a:p>
            <a:pPr algn="ctr"/>
            <a:r>
              <a:rPr lang="tr-TR" sz="1463" dirty="0">
                <a:solidFill>
                  <a:schemeClr val="tx1">
                    <a:lumMod val="50000"/>
                    <a:lumOff val="50000"/>
                  </a:schemeClr>
                </a:solidFill>
              </a:rPr>
              <a:t>Logo/İkon Tasarımını</a:t>
            </a:r>
            <a:br>
              <a:rPr lang="tr-TR" sz="1463" dirty="0">
                <a:solidFill>
                  <a:schemeClr val="tx1">
                    <a:lumMod val="50000"/>
                    <a:lumOff val="50000"/>
                  </a:schemeClr>
                </a:solidFill>
              </a:rPr>
            </a:br>
            <a:r>
              <a:rPr lang="tr-TR" sz="1463" dirty="0">
                <a:solidFill>
                  <a:schemeClr val="tx1">
                    <a:lumMod val="50000"/>
                    <a:lumOff val="50000"/>
                  </a:schemeClr>
                </a:solidFill>
              </a:rPr>
              <a:t>512ppi, PNG (</a:t>
            </a:r>
            <a:r>
              <a:rPr lang="tr-TR" sz="1463" i="1" dirty="0" err="1">
                <a:solidFill>
                  <a:schemeClr val="tx1">
                    <a:lumMod val="50000"/>
                    <a:lumOff val="50000"/>
                  </a:schemeClr>
                </a:solidFill>
              </a:rPr>
              <a:t>transparent</a:t>
            </a:r>
            <a:r>
              <a:rPr lang="tr-TR" sz="1463" dirty="0">
                <a:solidFill>
                  <a:schemeClr val="tx1">
                    <a:lumMod val="50000"/>
                    <a:lumOff val="50000"/>
                  </a:schemeClr>
                </a:solidFill>
              </a:rPr>
              <a:t>) formatı ile</a:t>
            </a:r>
          </a:p>
          <a:p>
            <a:pPr algn="ctr"/>
            <a:r>
              <a:rPr lang="tr-TR" sz="1463" dirty="0">
                <a:solidFill>
                  <a:schemeClr val="tx1">
                    <a:lumMod val="50000"/>
                    <a:lumOff val="50000"/>
                  </a:schemeClr>
                </a:solidFill>
              </a:rPr>
              <a:t>Bu sayfaya ekleyin!</a:t>
            </a:r>
          </a:p>
        </p:txBody>
      </p:sp>
    </p:spTree>
    <p:extLst>
      <p:ext uri="{BB962C8B-B14F-4D97-AF65-F5344CB8AC3E}">
        <p14:creationId xmlns:p14="http://schemas.microsoft.com/office/powerpoint/2010/main" val="40982621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ayt Numarası Yer Tutucusu 2">
            <a:extLst>
              <a:ext uri="{FF2B5EF4-FFF2-40B4-BE49-F238E27FC236}">
                <a16:creationId xmlns:a16="http://schemas.microsoft.com/office/drawing/2014/main" id="{5691F269-AD1F-F34B-BD03-E622A0C9C791}"/>
              </a:ext>
            </a:extLst>
          </p:cNvPr>
          <p:cNvSpPr>
            <a:spLocks noGrp="1"/>
          </p:cNvSpPr>
          <p:nvPr>
            <p:ph type="sldNum" sz="quarter" idx="12"/>
          </p:nvPr>
        </p:nvSpPr>
        <p:spPr/>
        <p:txBody>
          <a:bodyPr/>
          <a:lstStyle/>
          <a:p>
            <a:fld id="{1E2318A4-2775-9E4F-ACD9-F7E6797EFA37}" type="slidenum">
              <a:rPr lang="tr-TR" smtClean="0"/>
              <a:t>6</a:t>
            </a:fld>
            <a:endParaRPr lang="tr-TR"/>
          </a:p>
        </p:txBody>
      </p:sp>
      <p:sp>
        <p:nvSpPr>
          <p:cNvPr id="5" name="Unvan 4">
            <a:extLst>
              <a:ext uri="{FF2B5EF4-FFF2-40B4-BE49-F238E27FC236}">
                <a16:creationId xmlns:a16="http://schemas.microsoft.com/office/drawing/2014/main" id="{3FEC74FD-75E8-BB40-98EE-0C72EA92A5A5}"/>
              </a:ext>
            </a:extLst>
          </p:cNvPr>
          <p:cNvSpPr>
            <a:spLocks noGrp="1"/>
          </p:cNvSpPr>
          <p:nvPr>
            <p:ph type="title"/>
          </p:nvPr>
        </p:nvSpPr>
        <p:spPr/>
        <p:txBody>
          <a:bodyPr/>
          <a:lstStyle/>
          <a:p>
            <a:r>
              <a:rPr lang="tr-TR" dirty="0"/>
              <a:t>Proje &gt; Ekran Tasarımları</a:t>
            </a:r>
          </a:p>
        </p:txBody>
      </p:sp>
      <p:sp>
        <p:nvSpPr>
          <p:cNvPr id="7" name="Oval 6">
            <a:extLst>
              <a:ext uri="{FF2B5EF4-FFF2-40B4-BE49-F238E27FC236}">
                <a16:creationId xmlns:a16="http://schemas.microsoft.com/office/drawing/2014/main" id="{FAD76D66-AFB1-0F42-A4A9-38399F6BF21F}"/>
              </a:ext>
            </a:extLst>
          </p:cNvPr>
          <p:cNvSpPr/>
          <p:nvPr/>
        </p:nvSpPr>
        <p:spPr>
          <a:xfrm>
            <a:off x="3471419" y="2255644"/>
            <a:ext cx="2963161" cy="2963161"/>
          </a:xfrm>
          <a:prstGeom prst="ellipse">
            <a:avLst/>
          </a:prstGeom>
          <a:solidFill>
            <a:schemeClr val="bg1">
              <a:lumMod val="95000"/>
            </a:schemeClr>
          </a:solidFill>
          <a:ln>
            <a:noFill/>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tr-TR" sz="1463" dirty="0">
                <a:solidFill>
                  <a:schemeClr val="tx1">
                    <a:lumMod val="50000"/>
                    <a:lumOff val="50000"/>
                  </a:schemeClr>
                </a:solidFill>
              </a:rPr>
              <a:t>Proje için ürettiğiniz</a:t>
            </a:r>
          </a:p>
          <a:p>
            <a:pPr algn="ctr"/>
            <a:r>
              <a:rPr lang="tr-TR" sz="1463" dirty="0">
                <a:solidFill>
                  <a:schemeClr val="tx1">
                    <a:lumMod val="50000"/>
                    <a:lumOff val="50000"/>
                  </a:schemeClr>
                </a:solidFill>
              </a:rPr>
              <a:t>ekran tasarımlarını (</a:t>
            </a:r>
            <a:r>
              <a:rPr lang="tr-TR" sz="1463" i="1" dirty="0" err="1">
                <a:solidFill>
                  <a:schemeClr val="tx1">
                    <a:lumMod val="50000"/>
                    <a:lumOff val="50000"/>
                  </a:schemeClr>
                </a:solidFill>
              </a:rPr>
              <a:t>storyboards</a:t>
            </a:r>
            <a:r>
              <a:rPr lang="tr-TR" sz="1463" dirty="0">
                <a:solidFill>
                  <a:schemeClr val="tx1">
                    <a:lumMod val="50000"/>
                    <a:lumOff val="50000"/>
                  </a:schemeClr>
                </a:solidFill>
              </a:rPr>
              <a:t>)</a:t>
            </a:r>
          </a:p>
          <a:p>
            <a:pPr algn="ctr"/>
            <a:r>
              <a:rPr lang="tr-TR" sz="1463" dirty="0">
                <a:solidFill>
                  <a:schemeClr val="tx1">
                    <a:lumMod val="50000"/>
                    <a:lumOff val="50000"/>
                  </a:schemeClr>
                </a:solidFill>
              </a:rPr>
              <a:t>Bu sayfaya ekleyin!</a:t>
            </a:r>
          </a:p>
        </p:txBody>
      </p:sp>
    </p:spTree>
    <p:extLst>
      <p:ext uri="{BB962C8B-B14F-4D97-AF65-F5344CB8AC3E}">
        <p14:creationId xmlns:p14="http://schemas.microsoft.com/office/powerpoint/2010/main" val="13397777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ayt Numarası Yer Tutucusu 2">
            <a:extLst>
              <a:ext uri="{FF2B5EF4-FFF2-40B4-BE49-F238E27FC236}">
                <a16:creationId xmlns:a16="http://schemas.microsoft.com/office/drawing/2014/main" id="{5691F269-AD1F-F34B-BD03-E622A0C9C791}"/>
              </a:ext>
            </a:extLst>
          </p:cNvPr>
          <p:cNvSpPr>
            <a:spLocks noGrp="1"/>
          </p:cNvSpPr>
          <p:nvPr>
            <p:ph type="sldNum" sz="quarter" idx="12"/>
          </p:nvPr>
        </p:nvSpPr>
        <p:spPr/>
        <p:txBody>
          <a:bodyPr/>
          <a:lstStyle/>
          <a:p>
            <a:fld id="{1E2318A4-2775-9E4F-ACD9-F7E6797EFA37}" type="slidenum">
              <a:rPr lang="tr-TR" smtClean="0"/>
              <a:t>7</a:t>
            </a:fld>
            <a:endParaRPr lang="tr-TR"/>
          </a:p>
        </p:txBody>
      </p:sp>
      <p:sp>
        <p:nvSpPr>
          <p:cNvPr id="5" name="Unvan 4">
            <a:extLst>
              <a:ext uri="{FF2B5EF4-FFF2-40B4-BE49-F238E27FC236}">
                <a16:creationId xmlns:a16="http://schemas.microsoft.com/office/drawing/2014/main" id="{3FEC74FD-75E8-BB40-98EE-0C72EA92A5A5}"/>
              </a:ext>
            </a:extLst>
          </p:cNvPr>
          <p:cNvSpPr>
            <a:spLocks noGrp="1"/>
          </p:cNvSpPr>
          <p:nvPr>
            <p:ph type="title"/>
          </p:nvPr>
        </p:nvSpPr>
        <p:spPr/>
        <p:txBody>
          <a:bodyPr/>
          <a:lstStyle/>
          <a:p>
            <a:r>
              <a:rPr lang="tr-TR" dirty="0"/>
              <a:t>Proje &gt; Görsel Materyaller</a:t>
            </a:r>
          </a:p>
        </p:txBody>
      </p:sp>
      <p:sp>
        <p:nvSpPr>
          <p:cNvPr id="7" name="Oval 6">
            <a:extLst>
              <a:ext uri="{FF2B5EF4-FFF2-40B4-BE49-F238E27FC236}">
                <a16:creationId xmlns:a16="http://schemas.microsoft.com/office/drawing/2014/main" id="{FAD76D66-AFB1-0F42-A4A9-38399F6BF21F}"/>
              </a:ext>
            </a:extLst>
          </p:cNvPr>
          <p:cNvSpPr/>
          <p:nvPr/>
        </p:nvSpPr>
        <p:spPr>
          <a:xfrm>
            <a:off x="3471419" y="2255644"/>
            <a:ext cx="2963161" cy="2963161"/>
          </a:xfrm>
          <a:prstGeom prst="ellipse">
            <a:avLst/>
          </a:prstGeom>
          <a:solidFill>
            <a:schemeClr val="bg1">
              <a:lumMod val="95000"/>
            </a:schemeClr>
          </a:solidFill>
          <a:ln>
            <a:noFill/>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tr-TR" sz="1463" dirty="0">
                <a:solidFill>
                  <a:schemeClr val="tx1">
                    <a:lumMod val="50000"/>
                    <a:lumOff val="50000"/>
                  </a:schemeClr>
                </a:solidFill>
              </a:rPr>
              <a:t>Projeniz içinde</a:t>
            </a:r>
          </a:p>
          <a:p>
            <a:pPr algn="ctr"/>
            <a:r>
              <a:rPr lang="tr-TR" sz="1463" dirty="0">
                <a:solidFill>
                  <a:schemeClr val="tx1">
                    <a:lumMod val="50000"/>
                    <a:lumOff val="50000"/>
                  </a:schemeClr>
                </a:solidFill>
              </a:rPr>
              <a:t>kullandığınız görsel materyal (</a:t>
            </a:r>
            <a:r>
              <a:rPr lang="tr-TR" sz="1463" i="1" dirty="0" err="1">
                <a:solidFill>
                  <a:schemeClr val="tx1">
                    <a:lumMod val="50000"/>
                    <a:lumOff val="50000"/>
                  </a:schemeClr>
                </a:solidFill>
              </a:rPr>
              <a:t>assets</a:t>
            </a:r>
            <a:r>
              <a:rPr lang="tr-TR" sz="1463" dirty="0">
                <a:solidFill>
                  <a:schemeClr val="tx1">
                    <a:lumMod val="50000"/>
                    <a:lumOff val="50000"/>
                  </a:schemeClr>
                </a:solidFill>
              </a:rPr>
              <a:t>) klasörünün (tam ekran) görüntüsünü</a:t>
            </a:r>
          </a:p>
          <a:p>
            <a:pPr algn="ctr"/>
            <a:r>
              <a:rPr lang="tr-TR" sz="1463" dirty="0">
                <a:solidFill>
                  <a:schemeClr val="tx1">
                    <a:lumMod val="50000"/>
                    <a:lumOff val="50000"/>
                  </a:schemeClr>
                </a:solidFill>
              </a:rPr>
              <a:t>bu sayfaya ekleyin!</a:t>
            </a:r>
          </a:p>
        </p:txBody>
      </p:sp>
    </p:spTree>
    <p:extLst>
      <p:ext uri="{BB962C8B-B14F-4D97-AF65-F5344CB8AC3E}">
        <p14:creationId xmlns:p14="http://schemas.microsoft.com/office/powerpoint/2010/main" val="2264001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ayt Numarası Yer Tutucusu 2">
            <a:extLst>
              <a:ext uri="{FF2B5EF4-FFF2-40B4-BE49-F238E27FC236}">
                <a16:creationId xmlns:a16="http://schemas.microsoft.com/office/drawing/2014/main" id="{5691F269-AD1F-F34B-BD03-E622A0C9C791}"/>
              </a:ext>
            </a:extLst>
          </p:cNvPr>
          <p:cNvSpPr>
            <a:spLocks noGrp="1"/>
          </p:cNvSpPr>
          <p:nvPr>
            <p:ph type="sldNum" sz="quarter" idx="12"/>
          </p:nvPr>
        </p:nvSpPr>
        <p:spPr/>
        <p:txBody>
          <a:bodyPr/>
          <a:lstStyle/>
          <a:p>
            <a:fld id="{1E2318A4-2775-9E4F-ACD9-F7E6797EFA37}" type="slidenum">
              <a:rPr lang="tr-TR" smtClean="0"/>
              <a:t>8</a:t>
            </a:fld>
            <a:endParaRPr lang="tr-TR"/>
          </a:p>
        </p:txBody>
      </p:sp>
      <p:sp>
        <p:nvSpPr>
          <p:cNvPr id="5" name="Unvan 4">
            <a:extLst>
              <a:ext uri="{FF2B5EF4-FFF2-40B4-BE49-F238E27FC236}">
                <a16:creationId xmlns:a16="http://schemas.microsoft.com/office/drawing/2014/main" id="{3FEC74FD-75E8-BB40-98EE-0C72EA92A5A5}"/>
              </a:ext>
            </a:extLst>
          </p:cNvPr>
          <p:cNvSpPr>
            <a:spLocks noGrp="1"/>
          </p:cNvSpPr>
          <p:nvPr>
            <p:ph type="title"/>
          </p:nvPr>
        </p:nvSpPr>
        <p:spPr/>
        <p:txBody>
          <a:bodyPr/>
          <a:lstStyle/>
          <a:p>
            <a:r>
              <a:rPr lang="tr-TR" dirty="0"/>
              <a:t>Proje &gt; </a:t>
            </a:r>
            <a:r>
              <a:rPr lang="tr-TR" dirty="0" err="1"/>
              <a:t>Unity</a:t>
            </a:r>
            <a:r>
              <a:rPr lang="tr-TR" dirty="0"/>
              <a:t> Ekran Görüntüleri</a:t>
            </a:r>
          </a:p>
        </p:txBody>
      </p:sp>
      <p:sp>
        <p:nvSpPr>
          <p:cNvPr id="7" name="Oval 6">
            <a:extLst>
              <a:ext uri="{FF2B5EF4-FFF2-40B4-BE49-F238E27FC236}">
                <a16:creationId xmlns:a16="http://schemas.microsoft.com/office/drawing/2014/main" id="{FAD76D66-AFB1-0F42-A4A9-38399F6BF21F}"/>
              </a:ext>
            </a:extLst>
          </p:cNvPr>
          <p:cNvSpPr/>
          <p:nvPr/>
        </p:nvSpPr>
        <p:spPr>
          <a:xfrm>
            <a:off x="3471419" y="2255644"/>
            <a:ext cx="2963161" cy="2963161"/>
          </a:xfrm>
          <a:prstGeom prst="ellipse">
            <a:avLst/>
          </a:prstGeom>
          <a:solidFill>
            <a:schemeClr val="bg1">
              <a:lumMod val="95000"/>
            </a:schemeClr>
          </a:solidFill>
          <a:ln>
            <a:noFill/>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tr-TR" sz="1463" dirty="0">
                <a:solidFill>
                  <a:schemeClr val="tx1">
                    <a:lumMod val="50000"/>
                    <a:lumOff val="50000"/>
                  </a:schemeClr>
                </a:solidFill>
              </a:rPr>
              <a:t>Projenizin final aşamasından alınmış</a:t>
            </a:r>
          </a:p>
          <a:p>
            <a:pPr algn="ctr"/>
            <a:r>
              <a:rPr lang="tr-TR" sz="1463" dirty="0" err="1">
                <a:solidFill>
                  <a:schemeClr val="tx1">
                    <a:lumMod val="50000"/>
                    <a:lumOff val="50000"/>
                  </a:schemeClr>
                </a:solidFill>
              </a:rPr>
              <a:t>Unity</a:t>
            </a:r>
            <a:r>
              <a:rPr lang="tr-TR" sz="1463" dirty="0">
                <a:solidFill>
                  <a:schemeClr val="tx1">
                    <a:lumMod val="50000"/>
                    <a:lumOff val="50000"/>
                  </a:schemeClr>
                </a:solidFill>
              </a:rPr>
              <a:t> ekran görüntüsü / görüntülerini</a:t>
            </a:r>
            <a:br>
              <a:rPr lang="tr-TR" sz="1463" dirty="0">
                <a:solidFill>
                  <a:schemeClr val="tx1">
                    <a:lumMod val="50000"/>
                    <a:lumOff val="50000"/>
                  </a:schemeClr>
                </a:solidFill>
              </a:rPr>
            </a:br>
            <a:r>
              <a:rPr lang="tr-TR" sz="1463" dirty="0">
                <a:solidFill>
                  <a:schemeClr val="tx1">
                    <a:lumMod val="50000"/>
                    <a:lumOff val="50000"/>
                  </a:schemeClr>
                </a:solidFill>
              </a:rPr>
              <a:t>bu sayfaya ekleyin!</a:t>
            </a:r>
          </a:p>
        </p:txBody>
      </p:sp>
    </p:spTree>
    <p:extLst>
      <p:ext uri="{BB962C8B-B14F-4D97-AF65-F5344CB8AC3E}">
        <p14:creationId xmlns:p14="http://schemas.microsoft.com/office/powerpoint/2010/main" val="299266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ayt Numarası Yer Tutucusu 2">
            <a:extLst>
              <a:ext uri="{FF2B5EF4-FFF2-40B4-BE49-F238E27FC236}">
                <a16:creationId xmlns:a16="http://schemas.microsoft.com/office/drawing/2014/main" id="{5691F269-AD1F-F34B-BD03-E622A0C9C791}"/>
              </a:ext>
            </a:extLst>
          </p:cNvPr>
          <p:cNvSpPr>
            <a:spLocks noGrp="1"/>
          </p:cNvSpPr>
          <p:nvPr>
            <p:ph type="sldNum" sz="quarter" idx="12"/>
          </p:nvPr>
        </p:nvSpPr>
        <p:spPr/>
        <p:txBody>
          <a:bodyPr/>
          <a:lstStyle/>
          <a:p>
            <a:fld id="{1E2318A4-2775-9E4F-ACD9-F7E6797EFA37}" type="slidenum">
              <a:rPr lang="tr-TR" smtClean="0"/>
              <a:t>9</a:t>
            </a:fld>
            <a:endParaRPr lang="tr-TR"/>
          </a:p>
        </p:txBody>
      </p:sp>
      <p:sp>
        <p:nvSpPr>
          <p:cNvPr id="5" name="Unvan 4">
            <a:extLst>
              <a:ext uri="{FF2B5EF4-FFF2-40B4-BE49-F238E27FC236}">
                <a16:creationId xmlns:a16="http://schemas.microsoft.com/office/drawing/2014/main" id="{3FEC74FD-75E8-BB40-98EE-0C72EA92A5A5}"/>
              </a:ext>
            </a:extLst>
          </p:cNvPr>
          <p:cNvSpPr>
            <a:spLocks noGrp="1"/>
          </p:cNvSpPr>
          <p:nvPr>
            <p:ph type="title"/>
          </p:nvPr>
        </p:nvSpPr>
        <p:spPr/>
        <p:txBody>
          <a:bodyPr/>
          <a:lstStyle/>
          <a:p>
            <a:r>
              <a:rPr lang="tr-TR" dirty="0"/>
              <a:t>Proje &gt; C# Kod Dökümü</a:t>
            </a:r>
          </a:p>
        </p:txBody>
      </p:sp>
      <p:sp>
        <p:nvSpPr>
          <p:cNvPr id="7" name="Oval 6">
            <a:extLst>
              <a:ext uri="{FF2B5EF4-FFF2-40B4-BE49-F238E27FC236}">
                <a16:creationId xmlns:a16="http://schemas.microsoft.com/office/drawing/2014/main" id="{FAD76D66-AFB1-0F42-A4A9-38399F6BF21F}"/>
              </a:ext>
            </a:extLst>
          </p:cNvPr>
          <p:cNvSpPr/>
          <p:nvPr/>
        </p:nvSpPr>
        <p:spPr>
          <a:xfrm>
            <a:off x="3471419" y="2255644"/>
            <a:ext cx="2963161" cy="2963161"/>
          </a:xfrm>
          <a:prstGeom prst="ellipse">
            <a:avLst/>
          </a:prstGeom>
          <a:solidFill>
            <a:schemeClr val="bg1">
              <a:lumMod val="95000"/>
            </a:schemeClr>
          </a:solidFill>
          <a:ln>
            <a:noFill/>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tr-TR" sz="1463" dirty="0">
                <a:solidFill>
                  <a:schemeClr val="tx1">
                    <a:lumMod val="50000"/>
                    <a:lumOff val="50000"/>
                  </a:schemeClr>
                </a:solidFill>
              </a:rPr>
              <a:t>Projenizin final aşamasından alınmış</a:t>
            </a:r>
          </a:p>
          <a:p>
            <a:pPr algn="ctr"/>
            <a:r>
              <a:rPr lang="tr-TR" sz="1463" dirty="0">
                <a:solidFill>
                  <a:schemeClr val="tx1">
                    <a:lumMod val="50000"/>
                    <a:lumOff val="50000"/>
                  </a:schemeClr>
                </a:solidFill>
              </a:rPr>
              <a:t>C# kod dizinini gösteren ekran görüntüsü / görüntülerini</a:t>
            </a:r>
            <a:br>
              <a:rPr lang="tr-TR" sz="1463" dirty="0">
                <a:solidFill>
                  <a:schemeClr val="tx1">
                    <a:lumMod val="50000"/>
                    <a:lumOff val="50000"/>
                  </a:schemeClr>
                </a:solidFill>
              </a:rPr>
            </a:br>
            <a:r>
              <a:rPr lang="tr-TR" sz="1463" dirty="0">
                <a:solidFill>
                  <a:schemeClr val="tx1">
                    <a:lumMod val="50000"/>
                    <a:lumOff val="50000"/>
                  </a:schemeClr>
                </a:solidFill>
              </a:rPr>
              <a:t>bu sayfaya ekleyin!</a:t>
            </a:r>
          </a:p>
        </p:txBody>
      </p:sp>
    </p:spTree>
    <p:extLst>
      <p:ext uri="{BB962C8B-B14F-4D97-AF65-F5344CB8AC3E}">
        <p14:creationId xmlns:p14="http://schemas.microsoft.com/office/powerpoint/2010/main" val="4227207123"/>
      </p:ext>
    </p:extLst>
  </p:cSld>
  <p:clrMapOvr>
    <a:masterClrMapping/>
  </p:clrMapOvr>
</p:sld>
</file>

<file path=ppt/theme/theme1.xml><?xml version="1.0" encoding="utf-8"?>
<a:theme xmlns:a="http://schemas.openxmlformats.org/drawingml/2006/main" name="Office Teması">
  <a:themeElements>
    <a:clrScheme name="Office Teması">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eması">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eması">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219</TotalTime>
  <Words>226</Words>
  <Application>Microsoft Macintosh PowerPoint</Application>
  <PresentationFormat>A4 Kağıt (210x297 mm)</PresentationFormat>
  <Paragraphs>67</Paragraphs>
  <Slides>11</Slides>
  <Notes>0</Notes>
  <HiddenSlides>0</HiddenSlides>
  <MMClips>0</MMClips>
  <ScaleCrop>false</ScaleCrop>
  <HeadingPairs>
    <vt:vector size="6" baseType="variant">
      <vt:variant>
        <vt:lpstr>Kullanılan Yazı Tipleri</vt:lpstr>
      </vt:variant>
      <vt:variant>
        <vt:i4>3</vt:i4>
      </vt:variant>
      <vt:variant>
        <vt:lpstr>Tema</vt:lpstr>
      </vt:variant>
      <vt:variant>
        <vt:i4>1</vt:i4>
      </vt:variant>
      <vt:variant>
        <vt:lpstr>Slayt Başlıkları</vt:lpstr>
      </vt:variant>
      <vt:variant>
        <vt:i4>11</vt:i4>
      </vt:variant>
    </vt:vector>
  </HeadingPairs>
  <TitlesOfParts>
    <vt:vector size="15" baseType="lpstr">
      <vt:lpstr>Arial</vt:lpstr>
      <vt:lpstr>Calibri</vt:lpstr>
      <vt:lpstr>Calibri Light</vt:lpstr>
      <vt:lpstr>Office Teması</vt:lpstr>
      <vt:lpstr>Topkapı Üniversitesi Güzel Sanatlar, Tasarım ve Mimarlık Fakültesi Dijital Oyun Tasarımı      (DGD110) Dijital Oyunlar İçin Programlama Final Projesi</vt:lpstr>
      <vt:lpstr>Topkapı Üniversitesi Güzel Sanatlar, Tasarım ve Mimarlık Fakültesi</vt:lpstr>
      <vt:lpstr>Proje Değerlendirme Kriterleri</vt:lpstr>
      <vt:lpstr>Proje</vt:lpstr>
      <vt:lpstr>Proje &gt; Logo/İkon Tasarımı</vt:lpstr>
      <vt:lpstr>Proje &gt; Ekran Tasarımları</vt:lpstr>
      <vt:lpstr>Proje &gt; Görsel Materyaller</vt:lpstr>
      <vt:lpstr>Proje &gt; Unity Ekran Görüntüleri</vt:lpstr>
      <vt:lpstr>Proje &gt; C# Kod Dökümü</vt:lpstr>
      <vt:lpstr>Proje &gt; Sonuç Görüntüleri</vt:lpstr>
      <vt:lpstr>Proje &gt; Sonuç Çıktısı</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Topkapı Üniversitesi Güzel Sanatlar, Tasarım ve Mimarlık Fakültesi Dijital Oyun Tasarımı Web Programlama (DGD309) Öğr. Gör. Soner SAN</dc:title>
  <dc:creator>Microsoft Office User</dc:creator>
  <cp:lastModifiedBy>Microsoft Office User</cp:lastModifiedBy>
  <cp:revision>28</cp:revision>
  <dcterms:created xsi:type="dcterms:W3CDTF">2023-12-20T10:42:18Z</dcterms:created>
  <dcterms:modified xsi:type="dcterms:W3CDTF">2025-05-29T11:37:19Z</dcterms:modified>
</cp:coreProperties>
</file>