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265" r:id="rId2"/>
    <p:sldId id="256" r:id="rId3"/>
    <p:sldId id="272" r:id="rId4"/>
    <p:sldId id="259" r:id="rId5"/>
    <p:sldId id="260" r:id="rId6"/>
    <p:sldId id="257" r:id="rId7"/>
    <p:sldId id="258" r:id="rId8"/>
    <p:sldId id="261" r:id="rId9"/>
    <p:sldId id="268" r:id="rId10"/>
    <p:sldId id="273" r:id="rId11"/>
    <p:sldId id="274" r:id="rId12"/>
    <p:sldId id="263" r:id="rId13"/>
    <p:sldId id="269" r:id="rId14"/>
    <p:sldId id="270" r:id="rId15"/>
    <p:sldId id="271" r:id="rId16"/>
    <p:sldId id="266" r:id="rId17"/>
    <p:sldId id="267" r:id="rId18"/>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0"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til Yok, Kılavuz Yok">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Orta Stil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Açık Stil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Açık Sti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Orta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Koyu Stil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84"/>
    <p:restoredTop sz="94589"/>
  </p:normalViewPr>
  <p:slideViewPr>
    <p:cSldViewPr snapToGrid="0" snapToObjects="1">
      <p:cViewPr varScale="1">
        <p:scale>
          <a:sx n="80" d="100"/>
          <a:sy n="80" d="100"/>
        </p:scale>
        <p:origin x="155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3-12-20T14:43:11.746" idx="5">
    <p:pos x="10" y="10"/>
    <p:text>Tabloda size ait bilgileri eksiksiz doldurunuz.</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3-12-20T14:37:32.044" idx="2">
    <p:pos x="10" y="10"/>
    <p:text>Bu sayfa değerlendirme sayfası olarak kullanılacaktır. Bu sayfada her hangi bir değişiklik yapmayın veya silmeyin.</p:text>
    <p:extLst mod="1">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5-12-22T22:34:14.881" idx="10">
    <p:pos x="10" y="10"/>
    <p:text>Slayt içinde; seçtiğiniz eserin sanatçısının tam adını (Sanatçı Tam Adı alanına), eserin tam adını (tırnak içindeki alana) ve eserin orijinal (yüksek çözünürlüklü halini) görsel yükleme alanına ekleyin.</p:text>
    <p:extLst>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3-12-20T14:36:42.529" idx="1">
    <p:pos x="10" y="10"/>
    <p:text>Seçtiğiniz eser ve sanatçısı hakkında en az 100 en fazla 300 kelimeden oluşan araştırma özet metninizi size verilen metin alanına yazın. Araştırma özet metni size ait olmalıdır, yapay zeka vb. bir araç ile yazılan metnin kullanılması halinde proje değerlendirme dışı bırakılacaktır.</p:text>
    <p:extLst mod="1">
      <p:ext uri="{C676402C-5697-4E1C-873F-D02D1690AC5C}">
        <p15:threadingInfo xmlns:p15="http://schemas.microsoft.com/office/powerpoint/2012/main" timeZoneBias="-1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3-12-20T14:38:32.387" idx="3">
    <p:pos x="10" y="10"/>
    <p:text>Proje modelleme süresince (sonuç görüntüsü hariç) en az 3 aşamanın çıktısı/renderı alınarak sunuma eklenecek.</p:text>
    <p:extLst mod="1">
      <p:ext uri="{C676402C-5697-4E1C-873F-D02D1690AC5C}">
        <p15:threadingInfo xmlns:p15="http://schemas.microsoft.com/office/powerpoint/2012/main" timeZoneBias="-18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3-12-20T14:39:48.740" idx="4">
    <p:pos x="10" y="10"/>
    <p:text>Proje sonunda kopya/röprodüksiyon edilen eserin orijinal kamera açısı, tam karşı açı (front) ve yan açıdan (left/right) alınmış render çıktıları  sunuma eklenecektir.</p:text>
    <p:extLst mod="1">
      <p:ext uri="{C676402C-5697-4E1C-873F-D02D1690AC5C}">
        <p15:threadingInfo xmlns:p15="http://schemas.microsoft.com/office/powerpoint/2012/main" timeZoneBias="-18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3-12-20T14:44:39.756" idx="6">
    <p:pos x="25" y="32"/>
    <p:text>Proje A4 ebadında çıktı alınacak ve diğer notlardaki çıktı özelliklerine riayet edilecektir. Proje tesliminde kaynak dosya ve renderları bir CD'ye yazdırılarak proje çıktısı ile birlikte teslim edilecek.</p:text>
    <p:extLst mod="1">
      <p:ext uri="{C676402C-5697-4E1C-873F-D02D1690AC5C}">
        <p15:threadingInfo xmlns:p15="http://schemas.microsoft.com/office/powerpoint/2012/main" timeZoneBias="-180"/>
      </p:ext>
    </p:extLst>
  </p:cm>
  <p:cm authorId="1" dt="2025-12-21T14:38:29.356" idx="7">
    <p:pos x="252" y="30"/>
    <p:text>Proje 90-110gr fotokopi kağıdına çıktı alınacaktır. Kuşe/Bristol veya kalın veya parlak bir kağıda çıktı almayınız!</p:text>
    <p:extLst>
      <p:ext uri="{C676402C-5697-4E1C-873F-D02D1690AC5C}">
        <p15:threadingInfo xmlns:p15="http://schemas.microsoft.com/office/powerpoint/2012/main" timeZoneBias="-180"/>
      </p:ext>
    </p:extLst>
  </p:cm>
  <p:cm authorId="1" dt="2025-12-21T14:40:54.891" idx="8">
    <p:pos x="467" y="37"/>
    <p:text>Projenizi her hangi bir ciltleme yöntemi ile ciltlettirmeyin, poşet dosya vb. Materyal kullanmayın. Çıktınızı yalnızca çıktınızın sol üst köşesinden tek bir zımba ile sayfaları bir birine sabitleyin.</p:text>
    <p:extLst>
      <p:ext uri="{C676402C-5697-4E1C-873F-D02D1690AC5C}">
        <p15:threadingInfo xmlns:p15="http://schemas.microsoft.com/office/powerpoint/2012/main" timeZoneBias="-180"/>
      </p:ext>
    </p:extLst>
  </p:cm>
  <p:cm authorId="1" dt="2025-12-21T14:49:02.633" idx="9">
    <p:pos x="695" y="27"/>
    <p:text>Çıktılar önlü-arkalı basılacaktır. Lütfen tek yüze baskı yapmayın.</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FB46DE-60FF-AF44-8D4A-E133DD49B0D6}" type="datetimeFigureOut">
              <a:rPr lang="tr-TR" smtClean="0"/>
              <a:t>22.12.2025</a:t>
            </a:fld>
            <a:endParaRPr lang="tr-TR"/>
          </a:p>
        </p:txBody>
      </p:sp>
      <p:sp>
        <p:nvSpPr>
          <p:cNvPr id="4" name="Slayt Resmi Yer Tutucusu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tr-TR"/>
              <a:t>Asıl metin stillerini düzenle
İkinci düzey
Üçüncü düzey
Dördüncü düzey
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F740E-1ABB-6941-B94F-914596D275AA}" type="slidenum">
              <a:rPr lang="tr-TR" smtClean="0"/>
              <a:t>‹#›</a:t>
            </a:fld>
            <a:endParaRPr lang="tr-TR"/>
          </a:p>
        </p:txBody>
      </p:sp>
    </p:spTree>
    <p:extLst>
      <p:ext uri="{BB962C8B-B14F-4D97-AF65-F5344CB8AC3E}">
        <p14:creationId xmlns:p14="http://schemas.microsoft.com/office/powerpoint/2010/main" val="2335152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tr-TR"/>
              <a:t>Asıl başlık stilini düzenlemek için tıklayın</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22.12.2025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04133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22.12.2025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561392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22.12.2025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967285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22.12.2025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849210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22.12.2025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10726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22.12.2025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896406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82329" y="2505075"/>
            <a:ext cx="4190702" cy="3684588"/>
          </a:xfrm>
        </p:spPr>
        <p:txBody>
          <a:bodyPr/>
          <a:lstStyle/>
          <a:p>
            <a:pPr lvl="0"/>
            <a:r>
              <a:rPr lang="tr-TR"/>
              <a:t>Asıl metin stillerini düzenle
İkinci düzey
Üçüncü düzey
Dördüncü düzey
Beşinci düzey</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6" name="Content Placeholder 5"/>
          <p:cNvSpPr>
            <a:spLocks noGrp="1"/>
          </p:cNvSpPr>
          <p:nvPr>
            <p:ph sz="quarter" idx="4"/>
          </p:nvPr>
        </p:nvSpPr>
        <p:spPr>
          <a:xfrm>
            <a:off x="5014913" y="2505075"/>
            <a:ext cx="4211340" cy="3684588"/>
          </a:xfrm>
        </p:spPr>
        <p:txBody>
          <a:bodyPr/>
          <a:lstStyle/>
          <a:p>
            <a:pPr lvl="0"/>
            <a:r>
              <a:rPr lang="tr-TR"/>
              <a:t>Asıl metin stillerini düzenle
İkinci düzey
Üçüncü düzey
Dördüncü düzey
Beşinci düzey</a:t>
            </a:r>
            <a:endParaRPr lang="en-US" dirty="0"/>
          </a:p>
        </p:txBody>
      </p:sp>
      <p:sp>
        <p:nvSpPr>
          <p:cNvPr id="7" name="Date Placeholder 6"/>
          <p:cNvSpPr>
            <a:spLocks noGrp="1"/>
          </p:cNvSpPr>
          <p:nvPr>
            <p:ph type="dt" sz="half" idx="10"/>
          </p:nvPr>
        </p:nvSpPr>
        <p:spPr/>
        <p:txBody>
          <a:bodyPr/>
          <a:lstStyle/>
          <a:p>
            <a:fld id="{971C2ED9-8EA1-9140-8347-7F90078E8116}" type="datetimeFigureOut">
              <a:rPr lang="tr-TR" smtClean="0"/>
              <a:t>22.12.2025</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760119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971C2ED9-8EA1-9140-8347-7F90078E8116}" type="datetimeFigureOut">
              <a:rPr lang="tr-TR" smtClean="0"/>
              <a:t>22.12.2025</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340571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1C2ED9-8EA1-9140-8347-7F90078E8116}" type="datetimeFigureOut">
              <a:rPr lang="tr-TR" smtClean="0"/>
              <a:t>22.12.2025</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365632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tr-TR"/>
              <a:t>Asıl başlık stilini düzenlemek için tıklayın</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22.12.2025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391473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22.12.2025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490397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tr-TR"/>
              <a:t>Asıl başlık stilini düzenlemek için tıklayın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1C2ED9-8EA1-9140-8347-7F90078E8116}" type="datetimeFigureOut">
              <a:rPr lang="tr-TR" smtClean="0"/>
              <a:t>22.12.2025</a:t>
            </a:fld>
            <a:endParaRPr lang="tr-TR"/>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2318A4-2775-9E4F-ACD9-F7E6797EFA37}" type="slidenum">
              <a:rPr lang="tr-TR" smtClean="0"/>
              <a:t>‹#›</a:t>
            </a:fld>
            <a:endParaRPr lang="tr-TR"/>
          </a:p>
        </p:txBody>
      </p:sp>
    </p:spTree>
    <p:extLst>
      <p:ext uri="{BB962C8B-B14F-4D97-AF65-F5344CB8AC3E}">
        <p14:creationId xmlns:p14="http://schemas.microsoft.com/office/powerpoint/2010/main" val="3705706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653995"/>
            <a:ext cx="8543925" cy="5550010"/>
          </a:xfrm>
        </p:spPr>
        <p:txBody>
          <a:bodyPr/>
          <a:lstStyle/>
          <a:p>
            <a:pPr algn="ctr"/>
            <a:r>
              <a:rPr lang="tr-TR" sz="3200" b="1" dirty="0">
                <a:latin typeface="+mn-lt"/>
              </a:rPr>
              <a:t>Topkapı Üniversitesi</a:t>
            </a:r>
            <a:br>
              <a:rPr lang="tr-TR" sz="2925" b="1" dirty="0"/>
            </a:br>
            <a:r>
              <a:rPr lang="tr-TR" sz="2600" dirty="0"/>
              <a:t>Güzel Sanatlar, Tasarım ve Mimarlık Fakültesi</a:t>
            </a:r>
            <a:br>
              <a:rPr lang="tr-TR" sz="2600" dirty="0"/>
            </a:br>
            <a:r>
              <a:rPr lang="tr-TR" sz="2600" dirty="0"/>
              <a:t>Dijital Oyun Tasarımı</a:t>
            </a:r>
            <a:br>
              <a:rPr lang="tr-TR" sz="2600" b="1" dirty="0"/>
            </a:br>
            <a:br>
              <a:rPr lang="tr-TR" sz="2600" b="1" dirty="0"/>
            </a:br>
            <a:br>
              <a:rPr lang="tr-TR" sz="2600" b="1" dirty="0"/>
            </a:br>
            <a:br>
              <a:rPr lang="tr-TR" sz="2600" b="1" dirty="0"/>
            </a:br>
            <a:br>
              <a:rPr lang="tr-TR" sz="2600" b="1" dirty="0"/>
            </a:br>
            <a:br>
              <a:rPr lang="tr-TR" sz="2600" b="1" dirty="0"/>
            </a:br>
            <a:br>
              <a:rPr lang="tr-TR" sz="2600" dirty="0"/>
            </a:br>
            <a:r>
              <a:rPr lang="tr-TR" sz="3200" b="1" dirty="0">
                <a:latin typeface="+mn-lt"/>
              </a:rPr>
              <a:t>3D Dijital Sanat</a:t>
            </a:r>
            <a:br>
              <a:rPr lang="tr-TR" sz="3200" b="1" dirty="0">
                <a:latin typeface="+mn-lt"/>
              </a:rPr>
            </a:br>
            <a:r>
              <a:rPr lang="tr-TR" sz="3200" b="1" dirty="0">
                <a:latin typeface="+mn-lt"/>
              </a:rPr>
              <a:t>Final Projesi</a:t>
            </a:r>
            <a:endParaRPr lang="tr-TR" b="1" dirty="0">
              <a:latin typeface="+mn-lt"/>
            </a:endParaRPr>
          </a:p>
        </p:txBody>
      </p:sp>
    </p:spTree>
    <p:extLst>
      <p:ext uri="{BB962C8B-B14F-4D97-AF65-F5344CB8AC3E}">
        <p14:creationId xmlns:p14="http://schemas.microsoft.com/office/powerpoint/2010/main" val="924508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ayt Numarası Yer Tutucusu 4">
            <a:extLst>
              <a:ext uri="{FF2B5EF4-FFF2-40B4-BE49-F238E27FC236}">
                <a16:creationId xmlns:a16="http://schemas.microsoft.com/office/drawing/2014/main" id="{FF082945-5559-0C43-BD46-90245160214E}"/>
              </a:ext>
            </a:extLst>
          </p:cNvPr>
          <p:cNvSpPr>
            <a:spLocks noGrp="1"/>
          </p:cNvSpPr>
          <p:nvPr>
            <p:ph type="sldNum" sz="quarter" idx="12"/>
          </p:nvPr>
        </p:nvSpPr>
        <p:spPr/>
        <p:txBody>
          <a:bodyPr/>
          <a:lstStyle/>
          <a:p>
            <a:fld id="{1E2318A4-2775-9E4F-ACD9-F7E6797EFA37}" type="slidenum">
              <a:rPr lang="tr-TR" smtClean="0"/>
              <a:t>10</a:t>
            </a:fld>
            <a:endParaRPr lang="tr-TR"/>
          </a:p>
        </p:txBody>
      </p:sp>
      <p:sp>
        <p:nvSpPr>
          <p:cNvPr id="20" name="İçerik Yer Tutucusu 2">
            <a:extLst>
              <a:ext uri="{FF2B5EF4-FFF2-40B4-BE49-F238E27FC236}">
                <a16:creationId xmlns:a16="http://schemas.microsoft.com/office/drawing/2014/main" id="{4E43CD57-6359-5D42-8028-B534F6CC2553}"/>
              </a:ext>
            </a:extLst>
          </p:cNvPr>
          <p:cNvSpPr>
            <a:spLocks noGrp="1"/>
          </p:cNvSpPr>
          <p:nvPr>
            <p:ph idx="1"/>
          </p:nvPr>
        </p:nvSpPr>
        <p:spPr>
          <a:xfrm>
            <a:off x="681038" y="1090862"/>
            <a:ext cx="8543925" cy="5111529"/>
          </a:xfrm>
        </p:spPr>
        <p:txBody>
          <a:bodyPr>
            <a:normAutofit/>
          </a:bodyPr>
          <a:lstStyle/>
          <a:p>
            <a:pPr marL="0" indent="0">
              <a:buNone/>
            </a:pPr>
            <a:endParaRPr lang="tr-TR" sz="1138" dirty="0"/>
          </a:p>
        </p:txBody>
      </p:sp>
      <p:sp>
        <p:nvSpPr>
          <p:cNvPr id="21" name="Unvan 1">
            <a:extLst>
              <a:ext uri="{FF2B5EF4-FFF2-40B4-BE49-F238E27FC236}">
                <a16:creationId xmlns:a16="http://schemas.microsoft.com/office/drawing/2014/main" id="{68B28B17-9C6B-FB4A-8943-2D35887181A2}"/>
              </a:ext>
            </a:extLst>
          </p:cNvPr>
          <p:cNvSpPr>
            <a:spLocks noGrp="1"/>
          </p:cNvSpPr>
          <p:nvPr>
            <p:ph type="title"/>
          </p:nvPr>
        </p:nvSpPr>
        <p:spPr>
          <a:xfrm>
            <a:off x="681038" y="136524"/>
            <a:ext cx="8543925" cy="800378"/>
          </a:xfrm>
        </p:spPr>
        <p:txBody>
          <a:bodyPr>
            <a:normAutofit/>
          </a:bodyPr>
          <a:lstStyle/>
          <a:p>
            <a:r>
              <a:rPr lang="tr-TR" sz="2400" dirty="0"/>
              <a:t>Çalışma Aşaması - 2</a:t>
            </a:r>
          </a:p>
        </p:txBody>
      </p:sp>
    </p:spTree>
    <p:extLst>
      <p:ext uri="{BB962C8B-B14F-4D97-AF65-F5344CB8AC3E}">
        <p14:creationId xmlns:p14="http://schemas.microsoft.com/office/powerpoint/2010/main" val="586840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ayt Numarası Yer Tutucusu 4">
            <a:extLst>
              <a:ext uri="{FF2B5EF4-FFF2-40B4-BE49-F238E27FC236}">
                <a16:creationId xmlns:a16="http://schemas.microsoft.com/office/drawing/2014/main" id="{FF082945-5559-0C43-BD46-90245160214E}"/>
              </a:ext>
            </a:extLst>
          </p:cNvPr>
          <p:cNvSpPr>
            <a:spLocks noGrp="1"/>
          </p:cNvSpPr>
          <p:nvPr>
            <p:ph type="sldNum" sz="quarter" idx="12"/>
          </p:nvPr>
        </p:nvSpPr>
        <p:spPr/>
        <p:txBody>
          <a:bodyPr/>
          <a:lstStyle/>
          <a:p>
            <a:fld id="{1E2318A4-2775-9E4F-ACD9-F7E6797EFA37}" type="slidenum">
              <a:rPr lang="tr-TR" smtClean="0"/>
              <a:t>11</a:t>
            </a:fld>
            <a:endParaRPr lang="tr-TR"/>
          </a:p>
        </p:txBody>
      </p:sp>
      <p:sp>
        <p:nvSpPr>
          <p:cNvPr id="20" name="İçerik Yer Tutucusu 2">
            <a:extLst>
              <a:ext uri="{FF2B5EF4-FFF2-40B4-BE49-F238E27FC236}">
                <a16:creationId xmlns:a16="http://schemas.microsoft.com/office/drawing/2014/main" id="{4E43CD57-6359-5D42-8028-B534F6CC2553}"/>
              </a:ext>
            </a:extLst>
          </p:cNvPr>
          <p:cNvSpPr>
            <a:spLocks noGrp="1"/>
          </p:cNvSpPr>
          <p:nvPr>
            <p:ph idx="1"/>
          </p:nvPr>
        </p:nvSpPr>
        <p:spPr>
          <a:xfrm>
            <a:off x="681038" y="1090862"/>
            <a:ext cx="8543925" cy="5111529"/>
          </a:xfrm>
        </p:spPr>
        <p:txBody>
          <a:bodyPr>
            <a:normAutofit/>
          </a:bodyPr>
          <a:lstStyle/>
          <a:p>
            <a:pPr marL="0" indent="0">
              <a:buNone/>
            </a:pPr>
            <a:endParaRPr lang="tr-TR" sz="1138" dirty="0"/>
          </a:p>
        </p:txBody>
      </p:sp>
      <p:sp>
        <p:nvSpPr>
          <p:cNvPr id="21" name="Unvan 1">
            <a:extLst>
              <a:ext uri="{FF2B5EF4-FFF2-40B4-BE49-F238E27FC236}">
                <a16:creationId xmlns:a16="http://schemas.microsoft.com/office/drawing/2014/main" id="{68B28B17-9C6B-FB4A-8943-2D35887181A2}"/>
              </a:ext>
            </a:extLst>
          </p:cNvPr>
          <p:cNvSpPr>
            <a:spLocks noGrp="1"/>
          </p:cNvSpPr>
          <p:nvPr>
            <p:ph type="title"/>
          </p:nvPr>
        </p:nvSpPr>
        <p:spPr>
          <a:xfrm>
            <a:off x="681038" y="136524"/>
            <a:ext cx="8543925" cy="800378"/>
          </a:xfrm>
        </p:spPr>
        <p:txBody>
          <a:bodyPr>
            <a:normAutofit/>
          </a:bodyPr>
          <a:lstStyle/>
          <a:p>
            <a:r>
              <a:rPr lang="tr-TR" sz="2400" dirty="0"/>
              <a:t>Çalışma Aşaması – 3</a:t>
            </a:r>
          </a:p>
        </p:txBody>
      </p:sp>
    </p:spTree>
    <p:extLst>
      <p:ext uri="{BB962C8B-B14F-4D97-AF65-F5344CB8AC3E}">
        <p14:creationId xmlns:p14="http://schemas.microsoft.com/office/powerpoint/2010/main" val="3435249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8" y="1361811"/>
            <a:ext cx="8543925" cy="4134379"/>
          </a:xfrm>
        </p:spPr>
        <p:txBody>
          <a:bodyPr/>
          <a:lstStyle/>
          <a:p>
            <a:r>
              <a:rPr lang="tr-TR" dirty="0"/>
              <a:t>Projenin </a:t>
            </a:r>
            <a:r>
              <a:rPr lang="tr-TR" dirty="0" err="1"/>
              <a:t>Render</a:t>
            </a:r>
            <a:r>
              <a:rPr lang="tr-TR" dirty="0"/>
              <a:t>/Sonuç Çıktıları</a:t>
            </a:r>
          </a:p>
        </p:txBody>
      </p:sp>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12</a:t>
            </a:fld>
            <a:endParaRPr lang="tr-TR"/>
          </a:p>
        </p:txBody>
      </p:sp>
    </p:spTree>
    <p:extLst>
      <p:ext uri="{BB962C8B-B14F-4D97-AF65-F5344CB8AC3E}">
        <p14:creationId xmlns:p14="http://schemas.microsoft.com/office/powerpoint/2010/main" val="4109869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7979A657-5A6F-C146-963A-DCAD0A77519F}"/>
              </a:ext>
            </a:extLst>
          </p:cNvPr>
          <p:cNvSpPr>
            <a:spLocks noGrp="1"/>
          </p:cNvSpPr>
          <p:nvPr>
            <p:ph idx="1"/>
          </p:nvPr>
        </p:nvSpPr>
        <p:spPr>
          <a:xfrm>
            <a:off x="681038" y="1090862"/>
            <a:ext cx="8543925" cy="5111529"/>
          </a:xfrm>
        </p:spPr>
        <p:txBody>
          <a:bodyPr>
            <a:normAutofit/>
          </a:bodyPr>
          <a:lstStyle/>
          <a:p>
            <a:pPr marL="0" indent="0">
              <a:buNone/>
            </a:pPr>
            <a:endParaRPr lang="tr-TR" sz="1138" dirty="0"/>
          </a:p>
        </p:txBody>
      </p:sp>
      <p:sp>
        <p:nvSpPr>
          <p:cNvPr id="5" name="Slayt Numarası Yer Tutucusu 4">
            <a:extLst>
              <a:ext uri="{FF2B5EF4-FFF2-40B4-BE49-F238E27FC236}">
                <a16:creationId xmlns:a16="http://schemas.microsoft.com/office/drawing/2014/main" id="{FF082945-5559-0C43-BD46-90245160214E}"/>
              </a:ext>
            </a:extLst>
          </p:cNvPr>
          <p:cNvSpPr>
            <a:spLocks noGrp="1"/>
          </p:cNvSpPr>
          <p:nvPr>
            <p:ph type="sldNum" sz="quarter" idx="12"/>
          </p:nvPr>
        </p:nvSpPr>
        <p:spPr/>
        <p:txBody>
          <a:bodyPr/>
          <a:lstStyle/>
          <a:p>
            <a:fld id="{1E2318A4-2775-9E4F-ACD9-F7E6797EFA37}" type="slidenum">
              <a:rPr lang="tr-TR" smtClean="0"/>
              <a:t>13</a:t>
            </a:fld>
            <a:endParaRPr lang="tr-TR"/>
          </a:p>
        </p:txBody>
      </p:sp>
      <p:sp>
        <p:nvSpPr>
          <p:cNvPr id="4" name="Unvan 1">
            <a:extLst>
              <a:ext uri="{FF2B5EF4-FFF2-40B4-BE49-F238E27FC236}">
                <a16:creationId xmlns:a16="http://schemas.microsoft.com/office/drawing/2014/main" id="{D67EFBC1-3B4C-3140-B8B2-77963A071C8C}"/>
              </a:ext>
            </a:extLst>
          </p:cNvPr>
          <p:cNvSpPr>
            <a:spLocks noGrp="1"/>
          </p:cNvSpPr>
          <p:nvPr>
            <p:ph type="title"/>
          </p:nvPr>
        </p:nvSpPr>
        <p:spPr>
          <a:xfrm>
            <a:off x="681038" y="136524"/>
            <a:ext cx="8543925" cy="800378"/>
          </a:xfrm>
        </p:spPr>
        <p:txBody>
          <a:bodyPr>
            <a:normAutofit/>
          </a:bodyPr>
          <a:lstStyle/>
          <a:p>
            <a:r>
              <a:rPr lang="tr-TR" sz="2400" dirty="0"/>
              <a:t>Orijinal (Eser) Kamera Açısı</a:t>
            </a:r>
          </a:p>
        </p:txBody>
      </p:sp>
    </p:spTree>
    <p:extLst>
      <p:ext uri="{BB962C8B-B14F-4D97-AF65-F5344CB8AC3E}">
        <p14:creationId xmlns:p14="http://schemas.microsoft.com/office/powerpoint/2010/main" val="1889815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7979A657-5A6F-C146-963A-DCAD0A77519F}"/>
              </a:ext>
            </a:extLst>
          </p:cNvPr>
          <p:cNvSpPr>
            <a:spLocks noGrp="1"/>
          </p:cNvSpPr>
          <p:nvPr>
            <p:ph idx="1"/>
          </p:nvPr>
        </p:nvSpPr>
        <p:spPr>
          <a:xfrm>
            <a:off x="681038" y="1090862"/>
            <a:ext cx="8543925" cy="5111529"/>
          </a:xfrm>
        </p:spPr>
        <p:txBody>
          <a:bodyPr>
            <a:normAutofit/>
          </a:bodyPr>
          <a:lstStyle/>
          <a:p>
            <a:pPr marL="0" indent="0">
              <a:buNone/>
            </a:pPr>
            <a:endParaRPr lang="tr-TR" sz="1138" dirty="0"/>
          </a:p>
        </p:txBody>
      </p:sp>
      <p:sp>
        <p:nvSpPr>
          <p:cNvPr id="4" name="Unvan 1">
            <a:extLst>
              <a:ext uri="{FF2B5EF4-FFF2-40B4-BE49-F238E27FC236}">
                <a16:creationId xmlns:a16="http://schemas.microsoft.com/office/drawing/2014/main" id="{D67EFBC1-3B4C-3140-B8B2-77963A071C8C}"/>
              </a:ext>
            </a:extLst>
          </p:cNvPr>
          <p:cNvSpPr>
            <a:spLocks noGrp="1"/>
          </p:cNvSpPr>
          <p:nvPr>
            <p:ph type="title"/>
          </p:nvPr>
        </p:nvSpPr>
        <p:spPr>
          <a:xfrm>
            <a:off x="681038" y="136524"/>
            <a:ext cx="8543925" cy="800378"/>
          </a:xfrm>
        </p:spPr>
        <p:txBody>
          <a:bodyPr>
            <a:normAutofit/>
          </a:bodyPr>
          <a:lstStyle/>
          <a:p>
            <a:r>
              <a:rPr lang="tr-TR" sz="2400" dirty="0"/>
              <a:t>Ön (Front) Kamera Açısı</a:t>
            </a:r>
          </a:p>
        </p:txBody>
      </p:sp>
    </p:spTree>
    <p:extLst>
      <p:ext uri="{BB962C8B-B14F-4D97-AF65-F5344CB8AC3E}">
        <p14:creationId xmlns:p14="http://schemas.microsoft.com/office/powerpoint/2010/main" val="2968368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7979A657-5A6F-C146-963A-DCAD0A77519F}"/>
              </a:ext>
            </a:extLst>
          </p:cNvPr>
          <p:cNvSpPr>
            <a:spLocks noGrp="1"/>
          </p:cNvSpPr>
          <p:nvPr>
            <p:ph idx="1"/>
          </p:nvPr>
        </p:nvSpPr>
        <p:spPr>
          <a:xfrm>
            <a:off x="681038" y="1090862"/>
            <a:ext cx="8543925" cy="5111529"/>
          </a:xfrm>
        </p:spPr>
        <p:txBody>
          <a:bodyPr>
            <a:normAutofit/>
          </a:bodyPr>
          <a:lstStyle/>
          <a:p>
            <a:pPr marL="0" indent="0">
              <a:buNone/>
            </a:pPr>
            <a:endParaRPr lang="tr-TR" sz="1138" dirty="0"/>
          </a:p>
        </p:txBody>
      </p:sp>
      <p:sp>
        <p:nvSpPr>
          <p:cNvPr id="5" name="Slayt Numarası Yer Tutucusu 4">
            <a:extLst>
              <a:ext uri="{FF2B5EF4-FFF2-40B4-BE49-F238E27FC236}">
                <a16:creationId xmlns:a16="http://schemas.microsoft.com/office/drawing/2014/main" id="{FF082945-5559-0C43-BD46-90245160214E}"/>
              </a:ext>
            </a:extLst>
          </p:cNvPr>
          <p:cNvSpPr>
            <a:spLocks noGrp="1"/>
          </p:cNvSpPr>
          <p:nvPr>
            <p:ph type="sldNum" sz="quarter" idx="12"/>
          </p:nvPr>
        </p:nvSpPr>
        <p:spPr/>
        <p:txBody>
          <a:bodyPr/>
          <a:lstStyle/>
          <a:p>
            <a:fld id="{1E2318A4-2775-9E4F-ACD9-F7E6797EFA37}" type="slidenum">
              <a:rPr lang="tr-TR" smtClean="0"/>
              <a:t>15</a:t>
            </a:fld>
            <a:endParaRPr lang="tr-TR"/>
          </a:p>
        </p:txBody>
      </p:sp>
      <p:sp>
        <p:nvSpPr>
          <p:cNvPr id="4" name="Unvan 1">
            <a:extLst>
              <a:ext uri="{FF2B5EF4-FFF2-40B4-BE49-F238E27FC236}">
                <a16:creationId xmlns:a16="http://schemas.microsoft.com/office/drawing/2014/main" id="{D67EFBC1-3B4C-3140-B8B2-77963A071C8C}"/>
              </a:ext>
            </a:extLst>
          </p:cNvPr>
          <p:cNvSpPr>
            <a:spLocks noGrp="1"/>
          </p:cNvSpPr>
          <p:nvPr>
            <p:ph type="title"/>
          </p:nvPr>
        </p:nvSpPr>
        <p:spPr>
          <a:xfrm>
            <a:off x="681038" y="136524"/>
            <a:ext cx="8543925" cy="800378"/>
          </a:xfrm>
        </p:spPr>
        <p:txBody>
          <a:bodyPr>
            <a:normAutofit/>
          </a:bodyPr>
          <a:lstStyle/>
          <a:p>
            <a:r>
              <a:rPr lang="tr-TR" sz="2400" dirty="0"/>
              <a:t>Yan (</a:t>
            </a:r>
            <a:r>
              <a:rPr lang="tr-TR" sz="2400" dirty="0" err="1"/>
              <a:t>Left</a:t>
            </a:r>
            <a:r>
              <a:rPr lang="tr-TR" sz="2400" dirty="0"/>
              <a:t>/Right) Kamera Açısı</a:t>
            </a:r>
          </a:p>
        </p:txBody>
      </p:sp>
    </p:spTree>
    <p:extLst>
      <p:ext uri="{BB962C8B-B14F-4D97-AF65-F5344CB8AC3E}">
        <p14:creationId xmlns:p14="http://schemas.microsoft.com/office/powerpoint/2010/main" val="5353016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8" y="1361811"/>
            <a:ext cx="8543925" cy="4134379"/>
          </a:xfrm>
        </p:spPr>
        <p:txBody>
          <a:bodyPr/>
          <a:lstStyle/>
          <a:p>
            <a:r>
              <a:rPr lang="tr-TR" dirty="0"/>
              <a:t>Projenin Dijital &amp; Fiziksel Çıktısı</a:t>
            </a:r>
          </a:p>
        </p:txBody>
      </p:sp>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16</a:t>
            </a:fld>
            <a:endParaRPr lang="tr-TR"/>
          </a:p>
        </p:txBody>
      </p:sp>
    </p:spTree>
    <p:extLst>
      <p:ext uri="{BB962C8B-B14F-4D97-AF65-F5344CB8AC3E}">
        <p14:creationId xmlns:p14="http://schemas.microsoft.com/office/powerpoint/2010/main" val="38753876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Numarası Yer Tutucusu 1">
            <a:extLst>
              <a:ext uri="{FF2B5EF4-FFF2-40B4-BE49-F238E27FC236}">
                <a16:creationId xmlns:a16="http://schemas.microsoft.com/office/drawing/2014/main" id="{FF5897B2-2540-0A4C-8645-1B4539AA81ED}"/>
              </a:ext>
            </a:extLst>
          </p:cNvPr>
          <p:cNvSpPr>
            <a:spLocks noGrp="1"/>
          </p:cNvSpPr>
          <p:nvPr>
            <p:ph type="sldNum" sz="quarter" idx="12"/>
          </p:nvPr>
        </p:nvSpPr>
        <p:spPr/>
        <p:txBody>
          <a:bodyPr/>
          <a:lstStyle/>
          <a:p>
            <a:fld id="{1E2318A4-2775-9E4F-ACD9-F7E6797EFA37}" type="slidenum">
              <a:rPr lang="tr-TR" smtClean="0"/>
              <a:t>17</a:t>
            </a:fld>
            <a:endParaRPr lang="tr-TR"/>
          </a:p>
        </p:txBody>
      </p:sp>
      <p:sp>
        <p:nvSpPr>
          <p:cNvPr id="4" name="Oval 3">
            <a:extLst>
              <a:ext uri="{FF2B5EF4-FFF2-40B4-BE49-F238E27FC236}">
                <a16:creationId xmlns:a16="http://schemas.microsoft.com/office/drawing/2014/main" id="{09EAD732-6256-4F4E-81CF-577906E4D23C}"/>
              </a:ext>
            </a:extLst>
          </p:cNvPr>
          <p:cNvSpPr/>
          <p:nvPr/>
        </p:nvSpPr>
        <p:spPr>
          <a:xfrm>
            <a:off x="3471420" y="1947420"/>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Projenin </a:t>
            </a:r>
          </a:p>
          <a:p>
            <a:pPr algn="ctr"/>
            <a:r>
              <a:rPr lang="tr-TR" sz="1463" dirty="0">
                <a:solidFill>
                  <a:schemeClr val="tx1">
                    <a:lumMod val="50000"/>
                    <a:lumOff val="50000"/>
                  </a:schemeClr>
                </a:solidFill>
              </a:rPr>
              <a:t>CD veya DVD’sini</a:t>
            </a:r>
          </a:p>
          <a:p>
            <a:pPr algn="ctr"/>
            <a:r>
              <a:rPr lang="tr-TR" sz="1463" dirty="0">
                <a:solidFill>
                  <a:schemeClr val="tx1">
                    <a:lumMod val="50000"/>
                    <a:lumOff val="50000"/>
                  </a:schemeClr>
                </a:solidFill>
              </a:rPr>
              <a:t>zarfı ile bu sayfaya yapıştırın!</a:t>
            </a:r>
          </a:p>
          <a:p>
            <a:pPr algn="ctr"/>
            <a:endParaRPr lang="tr-TR" sz="1463" dirty="0">
              <a:solidFill>
                <a:schemeClr val="tx1">
                  <a:lumMod val="50000"/>
                  <a:lumOff val="50000"/>
                </a:schemeClr>
              </a:solidFill>
            </a:endParaRPr>
          </a:p>
        </p:txBody>
      </p:sp>
    </p:spTree>
    <p:extLst>
      <p:ext uri="{BB962C8B-B14F-4D97-AF65-F5344CB8AC3E}">
        <p14:creationId xmlns:p14="http://schemas.microsoft.com/office/powerpoint/2010/main" val="3457454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B603A3-A3C0-7848-A1CA-042E15A8BF2E}"/>
              </a:ext>
            </a:extLst>
          </p:cNvPr>
          <p:cNvSpPr>
            <a:spLocks noGrp="1"/>
          </p:cNvSpPr>
          <p:nvPr>
            <p:ph type="ctrTitle"/>
          </p:nvPr>
        </p:nvSpPr>
        <p:spPr>
          <a:xfrm>
            <a:off x="1238250" y="676934"/>
            <a:ext cx="7429500" cy="1217612"/>
          </a:xfrm>
        </p:spPr>
        <p:txBody>
          <a:bodyPr anchor="ctr">
            <a:normAutofit/>
          </a:bodyPr>
          <a:lstStyle/>
          <a:p>
            <a:r>
              <a:rPr lang="tr-TR" sz="2600" b="1" dirty="0">
                <a:latin typeface="+mn-lt"/>
              </a:rPr>
              <a:t>Topkapı Üniversitesi</a:t>
            </a:r>
            <a:br>
              <a:rPr lang="tr-TR" sz="2275" b="1" dirty="0"/>
            </a:br>
            <a:r>
              <a:rPr lang="tr-TR" sz="1950" b="1" dirty="0"/>
              <a:t>Güzel Sanatlar, Tasarım ve Mimarlık Fakültesi</a:t>
            </a:r>
            <a:endParaRPr lang="tr-TR" sz="2275" b="1" dirty="0"/>
          </a:p>
        </p:txBody>
      </p:sp>
      <p:graphicFrame>
        <p:nvGraphicFramePr>
          <p:cNvPr id="9" name="Tablo 8">
            <a:extLst>
              <a:ext uri="{FF2B5EF4-FFF2-40B4-BE49-F238E27FC236}">
                <a16:creationId xmlns:a16="http://schemas.microsoft.com/office/drawing/2014/main" id="{690AC2CC-A6CC-D04E-A7F9-BED25318FD52}"/>
              </a:ext>
            </a:extLst>
          </p:cNvPr>
          <p:cNvGraphicFramePr>
            <a:graphicFrameLocks noGrp="1"/>
          </p:cNvGraphicFramePr>
          <p:nvPr>
            <p:extLst>
              <p:ext uri="{D42A27DB-BD31-4B8C-83A1-F6EECF244321}">
                <p14:modId xmlns:p14="http://schemas.microsoft.com/office/powerpoint/2010/main" val="2798880099"/>
              </p:ext>
            </p:extLst>
          </p:nvPr>
        </p:nvGraphicFramePr>
        <p:xfrm>
          <a:off x="1317000" y="2926080"/>
          <a:ext cx="7272000" cy="3307555"/>
        </p:xfrm>
        <a:graphic>
          <a:graphicData uri="http://schemas.openxmlformats.org/drawingml/2006/table">
            <a:tbl>
              <a:tblPr firstRow="1" firstCol="1" bandRow="1">
                <a:tableStyleId>{D7AC3CCA-C797-4891-BE02-D94E43425B78}</a:tableStyleId>
              </a:tblPr>
              <a:tblGrid>
                <a:gridCol w="2669121">
                  <a:extLst>
                    <a:ext uri="{9D8B030D-6E8A-4147-A177-3AD203B41FA5}">
                      <a16:colId xmlns:a16="http://schemas.microsoft.com/office/drawing/2014/main" val="1576833644"/>
                    </a:ext>
                  </a:extLst>
                </a:gridCol>
                <a:gridCol w="2995601">
                  <a:extLst>
                    <a:ext uri="{9D8B030D-6E8A-4147-A177-3AD203B41FA5}">
                      <a16:colId xmlns:a16="http://schemas.microsoft.com/office/drawing/2014/main" val="2025753439"/>
                    </a:ext>
                  </a:extLst>
                </a:gridCol>
                <a:gridCol w="1607278">
                  <a:extLst>
                    <a:ext uri="{9D8B030D-6E8A-4147-A177-3AD203B41FA5}">
                      <a16:colId xmlns:a16="http://schemas.microsoft.com/office/drawing/2014/main" val="2686048165"/>
                    </a:ext>
                  </a:extLst>
                </a:gridCol>
              </a:tblGrid>
              <a:tr h="440999">
                <a:tc>
                  <a:txBody>
                    <a:bodyPr/>
                    <a:lstStyle/>
                    <a:p>
                      <a:pPr>
                        <a:lnSpc>
                          <a:spcPct val="100000"/>
                        </a:lnSpc>
                        <a:spcAft>
                          <a:spcPts val="0"/>
                        </a:spcAft>
                      </a:pPr>
                      <a:r>
                        <a:rPr lang="tr-TR" sz="1100" dirty="0">
                          <a:effectLst/>
                        </a:rPr>
                        <a:t>DERSİN KODU VE ADI:</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r>
                        <a:rPr lang="tr-TR" sz="1100" b="0" dirty="0">
                          <a:effectLst/>
                        </a:rPr>
                        <a:t>DGD205 – 3D Dijital Sanat</a:t>
                      </a:r>
                      <a:endParaRPr lang="tr-T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3437766680"/>
                  </a:ext>
                </a:extLst>
              </a:tr>
              <a:tr h="440999">
                <a:tc>
                  <a:txBody>
                    <a:bodyPr/>
                    <a:lstStyle/>
                    <a:p>
                      <a:pPr>
                        <a:lnSpc>
                          <a:spcPct val="100000"/>
                        </a:lnSpc>
                        <a:spcAft>
                          <a:spcPts val="0"/>
                        </a:spcAft>
                      </a:pPr>
                      <a:r>
                        <a:rPr lang="tr-TR" sz="1100" dirty="0">
                          <a:effectLst/>
                        </a:rPr>
                        <a:t>PROGRAM ADI: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Dijital Oyun Tasarımı</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2837951263"/>
                  </a:ext>
                </a:extLst>
              </a:tr>
              <a:tr h="440999">
                <a:tc>
                  <a:txBody>
                    <a:bodyPr/>
                    <a:lstStyle/>
                    <a:p>
                      <a:pPr>
                        <a:lnSpc>
                          <a:spcPct val="100000"/>
                        </a:lnSpc>
                        <a:spcAft>
                          <a:spcPts val="0"/>
                        </a:spcAft>
                      </a:pPr>
                      <a:r>
                        <a:rPr lang="tr-TR" sz="1100" dirty="0">
                          <a:effectLst/>
                        </a:rPr>
                        <a:t>ÖĞRETİM ELEMANI</a:t>
                      </a:r>
                    </a:p>
                    <a:p>
                      <a:pPr>
                        <a:lnSpc>
                          <a:spcPct val="100000"/>
                        </a:lnSpc>
                        <a:spcAft>
                          <a:spcPts val="0"/>
                        </a:spcAft>
                      </a:pPr>
                      <a:r>
                        <a:rPr lang="tr-TR" sz="1100" dirty="0">
                          <a:effectLst/>
                        </a:rPr>
                        <a:t>ADI SOYADI VE İMZASI:</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r>
                        <a:rPr lang="tr-TR" sz="1100" dirty="0">
                          <a:effectLst/>
                        </a:rPr>
                        <a:t> </a:t>
                      </a:r>
                      <a:r>
                        <a:rPr lang="tr-TR" sz="1100" dirty="0" err="1">
                          <a:effectLst/>
                        </a:rPr>
                        <a:t>Öğr</a:t>
                      </a:r>
                      <a:r>
                        <a:rPr lang="tr-TR" sz="1100" dirty="0">
                          <a:effectLst/>
                        </a:rPr>
                        <a:t>. Gör. Soner SAN</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776813493"/>
                  </a:ext>
                </a:extLst>
              </a:tr>
              <a:tr h="440999">
                <a:tc>
                  <a:txBody>
                    <a:bodyPr/>
                    <a:lstStyle/>
                    <a:p>
                      <a:pPr>
                        <a:lnSpc>
                          <a:spcPct val="100000"/>
                        </a:lnSpc>
                        <a:spcAft>
                          <a:spcPts val="0"/>
                        </a:spcAft>
                      </a:pPr>
                      <a:r>
                        <a:rPr lang="tr-TR" sz="1100" dirty="0">
                          <a:effectLst/>
                        </a:rPr>
                        <a:t>TARİH:</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2666592307"/>
                  </a:ext>
                </a:extLst>
              </a:tr>
              <a:tr h="440999">
                <a:tc>
                  <a:txBody>
                    <a:bodyPr/>
                    <a:lstStyle/>
                    <a:p>
                      <a:pPr>
                        <a:lnSpc>
                          <a:spcPct val="100000"/>
                        </a:lnSpc>
                        <a:spcAft>
                          <a:spcPts val="0"/>
                        </a:spcAft>
                      </a:pPr>
                      <a:r>
                        <a:rPr lang="tr-TR" sz="1100" dirty="0">
                          <a:effectLst/>
                        </a:rPr>
                        <a:t>DERSLİK:</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3490634567"/>
                  </a:ext>
                </a:extLst>
              </a:tr>
              <a:tr h="440999">
                <a:tc>
                  <a:txBody>
                    <a:bodyPr/>
                    <a:lstStyle/>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ÖĞRENCİNİN </a:t>
                      </a:r>
                    </a:p>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ADI SOYADI VE İMZASI:</a:t>
                      </a: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4081904249"/>
                  </a:ext>
                </a:extLst>
              </a:tr>
              <a:tr h="440999">
                <a:tc>
                  <a:txBody>
                    <a:bodyPr/>
                    <a:lstStyle/>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ÖĞRENCİ NUMARASI:</a:t>
                      </a:r>
                    </a:p>
                  </a:txBody>
                  <a:tcPr marL="180000" marR="72000" marT="108000" marB="108000" anchor="ctr"/>
                </a:tc>
                <a:tc gridSpan="2">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1352550964"/>
                  </a:ext>
                </a:extLst>
              </a:tr>
            </a:tbl>
          </a:graphicData>
        </a:graphic>
      </p:graphicFrame>
    </p:spTree>
    <p:extLst>
      <p:ext uri="{BB962C8B-B14F-4D97-AF65-F5344CB8AC3E}">
        <p14:creationId xmlns:p14="http://schemas.microsoft.com/office/powerpoint/2010/main" val="3724703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7225B809-5652-C243-A100-18E90DAB253D}"/>
              </a:ext>
            </a:extLst>
          </p:cNvPr>
          <p:cNvSpPr>
            <a:spLocks noGrp="1"/>
          </p:cNvSpPr>
          <p:nvPr>
            <p:ph type="sldNum" sz="quarter" idx="12"/>
          </p:nvPr>
        </p:nvSpPr>
        <p:spPr/>
        <p:txBody>
          <a:bodyPr/>
          <a:lstStyle/>
          <a:p>
            <a:fld id="{1E2318A4-2775-9E4F-ACD9-F7E6797EFA37}" type="slidenum">
              <a:rPr lang="tr-TR" smtClean="0"/>
              <a:t>3</a:t>
            </a:fld>
            <a:endParaRPr lang="tr-TR"/>
          </a:p>
        </p:txBody>
      </p:sp>
      <p:graphicFrame>
        <p:nvGraphicFramePr>
          <p:cNvPr id="6" name="Tablo 5">
            <a:extLst>
              <a:ext uri="{FF2B5EF4-FFF2-40B4-BE49-F238E27FC236}">
                <a16:creationId xmlns:a16="http://schemas.microsoft.com/office/drawing/2014/main" id="{AF0A869D-D227-1D41-B622-5453B58BEBC4}"/>
              </a:ext>
            </a:extLst>
          </p:cNvPr>
          <p:cNvGraphicFramePr>
            <a:graphicFrameLocks noGrp="1"/>
          </p:cNvGraphicFramePr>
          <p:nvPr>
            <p:extLst>
              <p:ext uri="{D42A27DB-BD31-4B8C-83A1-F6EECF244321}">
                <p14:modId xmlns:p14="http://schemas.microsoft.com/office/powerpoint/2010/main" val="3563796178"/>
              </p:ext>
            </p:extLst>
          </p:nvPr>
        </p:nvGraphicFramePr>
        <p:xfrm>
          <a:off x="580499" y="622467"/>
          <a:ext cx="8644464" cy="5569784"/>
        </p:xfrm>
        <a:graphic>
          <a:graphicData uri="http://schemas.openxmlformats.org/drawingml/2006/table">
            <a:tbl>
              <a:tblPr firstRow="1" firstCol="1" bandRow="1">
                <a:tableStyleId>{616DA210-FB5B-4158-B5E0-FEB733F419BA}</a:tableStyleId>
              </a:tblPr>
              <a:tblGrid>
                <a:gridCol w="4191777">
                  <a:extLst>
                    <a:ext uri="{9D8B030D-6E8A-4147-A177-3AD203B41FA5}">
                      <a16:colId xmlns:a16="http://schemas.microsoft.com/office/drawing/2014/main" val="3145392418"/>
                    </a:ext>
                  </a:extLst>
                </a:gridCol>
                <a:gridCol w="647863">
                  <a:extLst>
                    <a:ext uri="{9D8B030D-6E8A-4147-A177-3AD203B41FA5}">
                      <a16:colId xmlns:a16="http://schemas.microsoft.com/office/drawing/2014/main" val="184731504"/>
                    </a:ext>
                  </a:extLst>
                </a:gridCol>
                <a:gridCol w="715618">
                  <a:extLst>
                    <a:ext uri="{9D8B030D-6E8A-4147-A177-3AD203B41FA5}">
                      <a16:colId xmlns:a16="http://schemas.microsoft.com/office/drawing/2014/main" val="3243010222"/>
                    </a:ext>
                  </a:extLst>
                </a:gridCol>
                <a:gridCol w="3089206">
                  <a:extLst>
                    <a:ext uri="{9D8B030D-6E8A-4147-A177-3AD203B41FA5}">
                      <a16:colId xmlns:a16="http://schemas.microsoft.com/office/drawing/2014/main" val="101437043"/>
                    </a:ext>
                  </a:extLst>
                </a:gridCol>
              </a:tblGrid>
              <a:tr h="825758">
                <a:tc gridSpan="4">
                  <a:txBody>
                    <a:bodyPr/>
                    <a:lstStyle/>
                    <a:p>
                      <a:pPr algn="ctr">
                        <a:spcAft>
                          <a:spcPts val="0"/>
                        </a:spcAft>
                      </a:pPr>
                      <a:r>
                        <a:rPr lang="tr-TR" sz="2000" dirty="0">
                          <a:effectLst/>
                        </a:rPr>
                        <a:t>DEĞERLENDİRME KRİTERLERİ</a:t>
                      </a:r>
                      <a:endParaRPr lang="tr-TR" sz="1400" dirty="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370421721"/>
                  </a:ext>
                </a:extLst>
              </a:tr>
              <a:tr h="615236">
                <a:tc>
                  <a:txBody>
                    <a:bodyPr/>
                    <a:lstStyle/>
                    <a:p>
                      <a:pPr>
                        <a:spcAft>
                          <a:spcPts val="0"/>
                        </a:spcAft>
                      </a:pPr>
                      <a:r>
                        <a:rPr lang="tr-TR" sz="1400" b="1" dirty="0">
                          <a:effectLst/>
                        </a:rPr>
                        <a:t>Kriter</a:t>
                      </a:r>
                      <a:endParaRPr lang="tr-TR" sz="1050" b="1" dirty="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400" b="1" dirty="0">
                          <a:effectLst/>
                        </a:rPr>
                        <a:t>+/-</a:t>
                      </a:r>
                      <a:endParaRPr lang="tr-TR" sz="1050" b="1" dirty="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400" b="1">
                          <a:effectLst/>
                        </a:rPr>
                        <a:t>Puan</a:t>
                      </a:r>
                      <a:endParaRPr lang="tr-TR" sz="1050" b="1">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400" b="1" dirty="0">
                          <a:effectLst/>
                        </a:rPr>
                        <a:t>Detay</a:t>
                      </a:r>
                      <a:endParaRPr lang="tr-TR" sz="1050" b="1" dirty="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95465145"/>
                  </a:ext>
                </a:extLst>
              </a:tr>
              <a:tr h="825758">
                <a:tc>
                  <a:txBody>
                    <a:bodyPr/>
                    <a:lstStyle/>
                    <a:p>
                      <a:pPr>
                        <a:spcAft>
                          <a:spcPts val="0"/>
                        </a:spcAft>
                      </a:pPr>
                      <a:r>
                        <a:rPr lang="tr-TR" sz="1000">
                          <a:effectLst/>
                        </a:rPr>
                        <a:t>Işık Kullanımı</a:t>
                      </a:r>
                      <a:br>
                        <a:rPr lang="tr-TR" sz="900">
                          <a:effectLst/>
                        </a:rPr>
                      </a:br>
                      <a:r>
                        <a:rPr lang="tr-TR" sz="900">
                          <a:effectLst/>
                        </a:rPr>
                        <a:t>Orijinal eserdeki ışık değerleri ile modelleme içinde kullanılan ışık/ışıkların benzerliği/yeterliliği.</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300">
                          <a:effectLst/>
                        </a:rPr>
                        <a:t> </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800" b="1" dirty="0">
                          <a:effectLst/>
                        </a:rPr>
                        <a:t>+10</a:t>
                      </a:r>
                      <a:endParaRPr lang="tr-TR" sz="1100" b="1" dirty="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300" dirty="0">
                          <a:effectLst/>
                        </a:rPr>
                        <a:t> </a:t>
                      </a:r>
                      <a:endParaRPr lang="tr-TR" sz="900" dirty="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24880059"/>
                  </a:ext>
                </a:extLst>
              </a:tr>
              <a:tr h="825758">
                <a:tc>
                  <a:txBody>
                    <a:bodyPr/>
                    <a:lstStyle/>
                    <a:p>
                      <a:pPr>
                        <a:spcAft>
                          <a:spcPts val="0"/>
                        </a:spcAft>
                      </a:pPr>
                      <a:r>
                        <a:rPr lang="tr-TR" sz="1000">
                          <a:effectLst/>
                        </a:rPr>
                        <a:t>Gölge Kullanımı</a:t>
                      </a:r>
                      <a:endParaRPr lang="tr-TR" sz="900">
                        <a:effectLst/>
                      </a:endParaRPr>
                    </a:p>
                    <a:p>
                      <a:pPr>
                        <a:spcAft>
                          <a:spcPts val="0"/>
                        </a:spcAft>
                      </a:pPr>
                      <a:r>
                        <a:rPr lang="tr-TR" sz="900">
                          <a:effectLst/>
                        </a:rPr>
                        <a:t>Orijinal eserdeki gölge değerleri ile modelleme içinde kullanılan gölge değerlerinin benzerliği/yeterliliği.</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300">
                          <a:effectLst/>
                        </a:rPr>
                        <a:t> </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800" b="1" dirty="0">
                          <a:effectLst/>
                        </a:rPr>
                        <a:t>+10</a:t>
                      </a:r>
                      <a:endParaRPr lang="tr-TR" sz="1100" b="1" dirty="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300">
                          <a:effectLst/>
                        </a:rPr>
                        <a:t> </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48796222"/>
                  </a:ext>
                </a:extLst>
              </a:tr>
              <a:tr h="825758">
                <a:tc>
                  <a:txBody>
                    <a:bodyPr/>
                    <a:lstStyle/>
                    <a:p>
                      <a:pPr>
                        <a:spcAft>
                          <a:spcPts val="0"/>
                        </a:spcAft>
                      </a:pPr>
                      <a:r>
                        <a:rPr lang="tr-TR" sz="1000">
                          <a:effectLst/>
                        </a:rPr>
                        <a:t>Kamera Açısı &amp; Kompozisyon Kullanımı</a:t>
                      </a:r>
                      <a:endParaRPr lang="tr-TR" sz="900">
                        <a:effectLst/>
                      </a:endParaRPr>
                    </a:p>
                    <a:p>
                      <a:pPr>
                        <a:spcAft>
                          <a:spcPts val="0"/>
                        </a:spcAft>
                      </a:pPr>
                      <a:r>
                        <a:rPr lang="tr-TR" sz="900">
                          <a:effectLst/>
                        </a:rPr>
                        <a:t>Orijinal eserdeki kamera açısı ve kompozisyon değerleri ile projede kullanılan kamera açısı ve kompozisyon değerlerinin benzerliği/yeterliliği.</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300">
                          <a:effectLst/>
                        </a:rPr>
                        <a:t> </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800" b="1" dirty="0">
                          <a:effectLst/>
                        </a:rPr>
                        <a:t>+20</a:t>
                      </a:r>
                      <a:endParaRPr lang="tr-TR" sz="1100" b="1" dirty="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300">
                          <a:effectLst/>
                        </a:rPr>
                        <a:t> </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25271028"/>
                  </a:ext>
                </a:extLst>
              </a:tr>
              <a:tr h="825758">
                <a:tc>
                  <a:txBody>
                    <a:bodyPr/>
                    <a:lstStyle/>
                    <a:p>
                      <a:pPr>
                        <a:spcAft>
                          <a:spcPts val="0"/>
                        </a:spcAft>
                      </a:pPr>
                      <a:r>
                        <a:rPr lang="tr-TR" sz="1000">
                          <a:effectLst/>
                        </a:rPr>
                        <a:t>Materyal &amp; Kaplama Kullanımı</a:t>
                      </a:r>
                      <a:endParaRPr lang="tr-TR" sz="900">
                        <a:effectLst/>
                      </a:endParaRPr>
                    </a:p>
                    <a:p>
                      <a:pPr>
                        <a:spcAft>
                          <a:spcPts val="0"/>
                        </a:spcAft>
                      </a:pPr>
                      <a:r>
                        <a:rPr lang="tr-TR" sz="900">
                          <a:effectLst/>
                        </a:rPr>
                        <a:t>Orijinal eserdeki materyal ve kaplama değerleri ile modelleme içinde kullanılan materyal ve kaplama değerlerinin benzerliği/yeterliliği.</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300">
                          <a:effectLst/>
                        </a:rPr>
                        <a:t> </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800" b="1" dirty="0">
                          <a:effectLst/>
                        </a:rPr>
                        <a:t>+20</a:t>
                      </a:r>
                      <a:endParaRPr lang="tr-TR" sz="1100" b="1" dirty="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300">
                          <a:effectLst/>
                        </a:rPr>
                        <a:t> </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74128024"/>
                  </a:ext>
                </a:extLst>
              </a:tr>
              <a:tr h="825758">
                <a:tc>
                  <a:txBody>
                    <a:bodyPr/>
                    <a:lstStyle/>
                    <a:p>
                      <a:pPr>
                        <a:spcAft>
                          <a:spcPts val="0"/>
                        </a:spcAft>
                      </a:pPr>
                      <a:r>
                        <a:rPr lang="tr-TR" sz="1000">
                          <a:effectLst/>
                        </a:rPr>
                        <a:t>⁠⁠Form/Biçim/Obje Modelleme Yeterliliği</a:t>
                      </a:r>
                      <a:endParaRPr lang="tr-TR" sz="900">
                        <a:effectLst/>
                      </a:endParaRPr>
                    </a:p>
                    <a:p>
                      <a:pPr>
                        <a:spcAft>
                          <a:spcPts val="0"/>
                        </a:spcAft>
                      </a:pPr>
                      <a:r>
                        <a:rPr lang="tr-TR" sz="900">
                          <a:effectLst/>
                        </a:rPr>
                        <a:t>Orijinal eserdeki form, biçim ve objeler ile modelleme içinde üretilen/oluşturulan/modellenen objelerin benzerliği/yeterliliği.</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300">
                          <a:effectLst/>
                        </a:rPr>
                        <a:t> </a:t>
                      </a:r>
                      <a:endParaRPr lang="tr-TR" sz="90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800" b="1" dirty="0">
                          <a:effectLst/>
                        </a:rPr>
                        <a:t>+40</a:t>
                      </a:r>
                      <a:endParaRPr lang="tr-TR" sz="1100" b="1" dirty="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tr-TR" sz="1300" dirty="0">
                          <a:effectLst/>
                        </a:rPr>
                        <a:t> </a:t>
                      </a:r>
                      <a:endParaRPr lang="tr-TR" sz="900" dirty="0">
                        <a:effectLst/>
                        <a:latin typeface="+mn-lt"/>
                        <a:ea typeface="Times New Roman" panose="02020603050405020304" pitchFamily="18" charset="0"/>
                        <a:cs typeface="Times New Roman" panose="02020603050405020304" pitchFamily="18" charset="0"/>
                      </a:endParaRPr>
                    </a:p>
                  </a:txBody>
                  <a:tcPr marL="49204" marR="492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2689162"/>
                  </a:ext>
                </a:extLst>
              </a:tr>
            </a:tbl>
          </a:graphicData>
        </a:graphic>
      </p:graphicFrame>
    </p:spTree>
    <p:extLst>
      <p:ext uri="{BB962C8B-B14F-4D97-AF65-F5344CB8AC3E}">
        <p14:creationId xmlns:p14="http://schemas.microsoft.com/office/powerpoint/2010/main" val="3454639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8" y="1361811"/>
            <a:ext cx="8543925" cy="4134379"/>
          </a:xfrm>
        </p:spPr>
        <p:txBody>
          <a:bodyPr/>
          <a:lstStyle/>
          <a:p>
            <a:r>
              <a:rPr lang="tr-TR" dirty="0"/>
              <a:t>Proje Görsel Seçimi</a:t>
            </a:r>
          </a:p>
        </p:txBody>
      </p:sp>
      <p:sp>
        <p:nvSpPr>
          <p:cNvPr id="3" name="Slayt Numarası Yer Tutucusu 2">
            <a:extLst>
              <a:ext uri="{FF2B5EF4-FFF2-40B4-BE49-F238E27FC236}">
                <a16:creationId xmlns:a16="http://schemas.microsoft.com/office/drawing/2014/main" id="{7225B809-5652-C243-A100-18E90DAB253D}"/>
              </a:ext>
            </a:extLst>
          </p:cNvPr>
          <p:cNvSpPr>
            <a:spLocks noGrp="1"/>
          </p:cNvSpPr>
          <p:nvPr>
            <p:ph type="sldNum" sz="quarter" idx="12"/>
          </p:nvPr>
        </p:nvSpPr>
        <p:spPr/>
        <p:txBody>
          <a:bodyPr/>
          <a:lstStyle/>
          <a:p>
            <a:fld id="{1E2318A4-2775-9E4F-ACD9-F7E6797EFA37}" type="slidenum">
              <a:rPr lang="tr-TR" smtClean="0"/>
              <a:t>4</a:t>
            </a:fld>
            <a:endParaRPr lang="tr-TR"/>
          </a:p>
        </p:txBody>
      </p:sp>
    </p:spTree>
    <p:extLst>
      <p:ext uri="{BB962C8B-B14F-4D97-AF65-F5344CB8AC3E}">
        <p14:creationId xmlns:p14="http://schemas.microsoft.com/office/powerpoint/2010/main" val="3566314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ayt Numarası Yer Tutucusu 4">
            <a:extLst>
              <a:ext uri="{FF2B5EF4-FFF2-40B4-BE49-F238E27FC236}">
                <a16:creationId xmlns:a16="http://schemas.microsoft.com/office/drawing/2014/main" id="{FF082945-5559-0C43-BD46-90245160214E}"/>
              </a:ext>
            </a:extLst>
          </p:cNvPr>
          <p:cNvSpPr>
            <a:spLocks noGrp="1"/>
          </p:cNvSpPr>
          <p:nvPr>
            <p:ph type="sldNum" sz="quarter" idx="12"/>
          </p:nvPr>
        </p:nvSpPr>
        <p:spPr/>
        <p:txBody>
          <a:bodyPr/>
          <a:lstStyle/>
          <a:p>
            <a:fld id="{1E2318A4-2775-9E4F-ACD9-F7E6797EFA37}" type="slidenum">
              <a:rPr lang="tr-TR" smtClean="0"/>
              <a:t>5</a:t>
            </a:fld>
            <a:endParaRPr lang="tr-TR"/>
          </a:p>
        </p:txBody>
      </p:sp>
      <p:sp>
        <p:nvSpPr>
          <p:cNvPr id="2" name="Metin kutusu 1">
            <a:extLst>
              <a:ext uri="{FF2B5EF4-FFF2-40B4-BE49-F238E27FC236}">
                <a16:creationId xmlns:a16="http://schemas.microsoft.com/office/drawing/2014/main" id="{07944C2E-B389-8342-A04C-8BA2FAF29AE1}"/>
              </a:ext>
            </a:extLst>
          </p:cNvPr>
          <p:cNvSpPr txBox="1"/>
          <p:nvPr/>
        </p:nvSpPr>
        <p:spPr>
          <a:xfrm>
            <a:off x="681037" y="396815"/>
            <a:ext cx="8543925" cy="369332"/>
          </a:xfrm>
          <a:prstGeom prst="rect">
            <a:avLst/>
          </a:prstGeom>
          <a:noFill/>
        </p:spPr>
        <p:txBody>
          <a:bodyPr wrap="square" rtlCol="0">
            <a:spAutoFit/>
          </a:bodyPr>
          <a:lstStyle/>
          <a:p>
            <a:r>
              <a:rPr lang="en" b="1" dirty="0" err="1"/>
              <a:t>Sanatçı</a:t>
            </a:r>
            <a:r>
              <a:rPr lang="en" b="1" dirty="0"/>
              <a:t> Tam </a:t>
            </a:r>
            <a:r>
              <a:rPr lang="en" b="1" dirty="0" err="1"/>
              <a:t>Adı</a:t>
            </a:r>
            <a:r>
              <a:rPr lang="en" b="1" dirty="0"/>
              <a:t>, “</a:t>
            </a:r>
            <a:r>
              <a:rPr lang="en" b="1" dirty="0" err="1"/>
              <a:t>Eser</a:t>
            </a:r>
            <a:r>
              <a:rPr lang="en" b="1" dirty="0"/>
              <a:t> Tam </a:t>
            </a:r>
            <a:r>
              <a:rPr lang="en" b="1" dirty="0" err="1"/>
              <a:t>Adı</a:t>
            </a:r>
            <a:r>
              <a:rPr lang="en" b="1" dirty="0"/>
              <a:t>”</a:t>
            </a:r>
            <a:endParaRPr lang="tr-TR" b="1" dirty="0"/>
          </a:p>
        </p:txBody>
      </p:sp>
      <p:sp>
        <p:nvSpPr>
          <p:cNvPr id="7" name="İçerik Yer Tutucusu 2">
            <a:extLst>
              <a:ext uri="{FF2B5EF4-FFF2-40B4-BE49-F238E27FC236}">
                <a16:creationId xmlns:a16="http://schemas.microsoft.com/office/drawing/2014/main" id="{87C6576F-6DAC-B845-986A-DAB45829E3EB}"/>
              </a:ext>
            </a:extLst>
          </p:cNvPr>
          <p:cNvSpPr>
            <a:spLocks noGrp="1"/>
          </p:cNvSpPr>
          <p:nvPr>
            <p:ph idx="1"/>
          </p:nvPr>
        </p:nvSpPr>
        <p:spPr>
          <a:xfrm>
            <a:off x="681038" y="1090862"/>
            <a:ext cx="8543925" cy="5111529"/>
          </a:xfrm>
        </p:spPr>
        <p:txBody>
          <a:bodyPr>
            <a:normAutofit/>
          </a:bodyPr>
          <a:lstStyle/>
          <a:p>
            <a:pPr marL="0" indent="0">
              <a:buNone/>
            </a:pPr>
            <a:endParaRPr lang="tr-TR" sz="1138" dirty="0"/>
          </a:p>
        </p:txBody>
      </p:sp>
    </p:spTree>
    <p:extLst>
      <p:ext uri="{BB962C8B-B14F-4D97-AF65-F5344CB8AC3E}">
        <p14:creationId xmlns:p14="http://schemas.microsoft.com/office/powerpoint/2010/main" val="3463015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8" y="1361811"/>
            <a:ext cx="8543925" cy="4134379"/>
          </a:xfrm>
        </p:spPr>
        <p:txBody>
          <a:bodyPr>
            <a:normAutofit/>
          </a:bodyPr>
          <a:lstStyle/>
          <a:p>
            <a:r>
              <a:rPr lang="tr-TR" dirty="0"/>
              <a:t>Proje Görselinin Tarihçesi</a:t>
            </a:r>
          </a:p>
        </p:txBody>
      </p:sp>
      <p:sp>
        <p:nvSpPr>
          <p:cNvPr id="4" name="Slayt Numarası Yer Tutucusu 3">
            <a:extLst>
              <a:ext uri="{FF2B5EF4-FFF2-40B4-BE49-F238E27FC236}">
                <a16:creationId xmlns:a16="http://schemas.microsoft.com/office/drawing/2014/main" id="{C22C8755-32BC-0E4C-B5CC-E0147C4B2CF8}"/>
              </a:ext>
            </a:extLst>
          </p:cNvPr>
          <p:cNvSpPr>
            <a:spLocks noGrp="1"/>
          </p:cNvSpPr>
          <p:nvPr>
            <p:ph type="sldNum" sz="quarter" idx="12"/>
          </p:nvPr>
        </p:nvSpPr>
        <p:spPr/>
        <p:txBody>
          <a:bodyPr/>
          <a:lstStyle/>
          <a:p>
            <a:fld id="{1E2318A4-2775-9E4F-ACD9-F7E6797EFA37}" type="slidenum">
              <a:rPr lang="tr-TR" smtClean="0"/>
              <a:t>6</a:t>
            </a:fld>
            <a:endParaRPr lang="tr-TR"/>
          </a:p>
        </p:txBody>
      </p:sp>
    </p:spTree>
    <p:extLst>
      <p:ext uri="{BB962C8B-B14F-4D97-AF65-F5344CB8AC3E}">
        <p14:creationId xmlns:p14="http://schemas.microsoft.com/office/powerpoint/2010/main" val="2392973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ayt Numarası Yer Tutucusu 5">
            <a:extLst>
              <a:ext uri="{FF2B5EF4-FFF2-40B4-BE49-F238E27FC236}">
                <a16:creationId xmlns:a16="http://schemas.microsoft.com/office/drawing/2014/main" id="{77CAC7B4-0EE4-D348-B620-F3497D1E1D65}"/>
              </a:ext>
            </a:extLst>
          </p:cNvPr>
          <p:cNvSpPr>
            <a:spLocks noGrp="1"/>
          </p:cNvSpPr>
          <p:nvPr>
            <p:ph type="sldNum" sz="quarter" idx="12"/>
          </p:nvPr>
        </p:nvSpPr>
        <p:spPr/>
        <p:txBody>
          <a:bodyPr/>
          <a:lstStyle/>
          <a:p>
            <a:fld id="{1E2318A4-2775-9E4F-ACD9-F7E6797EFA37}" type="slidenum">
              <a:rPr lang="tr-TR" smtClean="0"/>
              <a:t>7</a:t>
            </a:fld>
            <a:endParaRPr lang="tr-TR"/>
          </a:p>
        </p:txBody>
      </p:sp>
    </p:spTree>
    <p:extLst>
      <p:ext uri="{BB962C8B-B14F-4D97-AF65-F5344CB8AC3E}">
        <p14:creationId xmlns:p14="http://schemas.microsoft.com/office/powerpoint/2010/main" val="2644049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8" y="1361811"/>
            <a:ext cx="8543925" cy="4134379"/>
          </a:xfrm>
        </p:spPr>
        <p:txBody>
          <a:bodyPr/>
          <a:lstStyle/>
          <a:p>
            <a:r>
              <a:rPr lang="tr-TR" dirty="0"/>
              <a:t>Projenin Modelleme Aşamaları</a:t>
            </a:r>
          </a:p>
        </p:txBody>
      </p:sp>
      <p:sp>
        <p:nvSpPr>
          <p:cNvPr id="3" name="Slayt Numarası Yer Tutucusu 2">
            <a:extLst>
              <a:ext uri="{FF2B5EF4-FFF2-40B4-BE49-F238E27FC236}">
                <a16:creationId xmlns:a16="http://schemas.microsoft.com/office/drawing/2014/main" id="{E80443F1-15B5-2A4F-A8CD-A91FD55C27D7}"/>
              </a:ext>
            </a:extLst>
          </p:cNvPr>
          <p:cNvSpPr>
            <a:spLocks noGrp="1"/>
          </p:cNvSpPr>
          <p:nvPr>
            <p:ph type="sldNum" sz="quarter" idx="12"/>
          </p:nvPr>
        </p:nvSpPr>
        <p:spPr/>
        <p:txBody>
          <a:bodyPr/>
          <a:lstStyle/>
          <a:p>
            <a:fld id="{1E2318A4-2775-9E4F-ACD9-F7E6797EFA37}" type="slidenum">
              <a:rPr lang="tr-TR" smtClean="0"/>
              <a:t>8</a:t>
            </a:fld>
            <a:endParaRPr lang="tr-TR"/>
          </a:p>
        </p:txBody>
      </p:sp>
    </p:spTree>
    <p:extLst>
      <p:ext uri="{BB962C8B-B14F-4D97-AF65-F5344CB8AC3E}">
        <p14:creationId xmlns:p14="http://schemas.microsoft.com/office/powerpoint/2010/main" val="1059671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ayt Numarası Yer Tutucusu 4">
            <a:extLst>
              <a:ext uri="{FF2B5EF4-FFF2-40B4-BE49-F238E27FC236}">
                <a16:creationId xmlns:a16="http://schemas.microsoft.com/office/drawing/2014/main" id="{FF082945-5559-0C43-BD46-90245160214E}"/>
              </a:ext>
            </a:extLst>
          </p:cNvPr>
          <p:cNvSpPr>
            <a:spLocks noGrp="1"/>
          </p:cNvSpPr>
          <p:nvPr>
            <p:ph type="sldNum" sz="quarter" idx="12"/>
          </p:nvPr>
        </p:nvSpPr>
        <p:spPr/>
        <p:txBody>
          <a:bodyPr/>
          <a:lstStyle/>
          <a:p>
            <a:fld id="{1E2318A4-2775-9E4F-ACD9-F7E6797EFA37}" type="slidenum">
              <a:rPr lang="tr-TR" smtClean="0"/>
              <a:t>9</a:t>
            </a:fld>
            <a:endParaRPr lang="tr-TR"/>
          </a:p>
        </p:txBody>
      </p:sp>
      <p:sp>
        <p:nvSpPr>
          <p:cNvPr id="20" name="İçerik Yer Tutucusu 2">
            <a:extLst>
              <a:ext uri="{FF2B5EF4-FFF2-40B4-BE49-F238E27FC236}">
                <a16:creationId xmlns:a16="http://schemas.microsoft.com/office/drawing/2014/main" id="{4E43CD57-6359-5D42-8028-B534F6CC2553}"/>
              </a:ext>
            </a:extLst>
          </p:cNvPr>
          <p:cNvSpPr>
            <a:spLocks noGrp="1"/>
          </p:cNvSpPr>
          <p:nvPr>
            <p:ph idx="1"/>
          </p:nvPr>
        </p:nvSpPr>
        <p:spPr>
          <a:xfrm>
            <a:off x="681038" y="1090862"/>
            <a:ext cx="8543925" cy="5111529"/>
          </a:xfrm>
        </p:spPr>
        <p:txBody>
          <a:bodyPr>
            <a:normAutofit/>
          </a:bodyPr>
          <a:lstStyle/>
          <a:p>
            <a:pPr marL="0" indent="0">
              <a:buNone/>
            </a:pPr>
            <a:endParaRPr lang="tr-TR" sz="1138" dirty="0"/>
          </a:p>
        </p:txBody>
      </p:sp>
      <p:sp>
        <p:nvSpPr>
          <p:cNvPr id="21" name="Unvan 1">
            <a:extLst>
              <a:ext uri="{FF2B5EF4-FFF2-40B4-BE49-F238E27FC236}">
                <a16:creationId xmlns:a16="http://schemas.microsoft.com/office/drawing/2014/main" id="{68B28B17-9C6B-FB4A-8943-2D35887181A2}"/>
              </a:ext>
            </a:extLst>
          </p:cNvPr>
          <p:cNvSpPr>
            <a:spLocks noGrp="1"/>
          </p:cNvSpPr>
          <p:nvPr>
            <p:ph type="title"/>
          </p:nvPr>
        </p:nvSpPr>
        <p:spPr>
          <a:xfrm>
            <a:off x="681038" y="136524"/>
            <a:ext cx="8543925" cy="800378"/>
          </a:xfrm>
        </p:spPr>
        <p:txBody>
          <a:bodyPr>
            <a:normAutofit/>
          </a:bodyPr>
          <a:lstStyle/>
          <a:p>
            <a:r>
              <a:rPr lang="tr-TR" sz="2400" dirty="0"/>
              <a:t>Çalışma Aşaması - 1</a:t>
            </a:r>
          </a:p>
        </p:txBody>
      </p:sp>
    </p:spTree>
    <p:extLst>
      <p:ext uri="{BB962C8B-B14F-4D97-AF65-F5344CB8AC3E}">
        <p14:creationId xmlns:p14="http://schemas.microsoft.com/office/powerpoint/2010/main" val="135829878"/>
      </p:ext>
    </p:extLst>
  </p:cSld>
  <p:clrMapOvr>
    <a:masterClrMapping/>
  </p:clrMapOvr>
</p:sld>
</file>

<file path=ppt/theme/theme1.xml><?xml version="1.0" encoding="utf-8"?>
<a:theme xmlns:a="http://schemas.openxmlformats.org/drawingml/2006/main" name="Office Teması">
  <a:themeElements>
    <a:clrScheme name="Office Teması">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eması">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eması">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172</TotalTime>
  <Words>224</Words>
  <Application>Microsoft Macintosh PowerPoint</Application>
  <PresentationFormat>A4 Kağıt (210x297 mm)</PresentationFormat>
  <Paragraphs>74</Paragraphs>
  <Slides>17</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17</vt:i4>
      </vt:variant>
    </vt:vector>
  </HeadingPairs>
  <TitlesOfParts>
    <vt:vector size="21" baseType="lpstr">
      <vt:lpstr>Arial</vt:lpstr>
      <vt:lpstr>Calibri</vt:lpstr>
      <vt:lpstr>Calibri Light</vt:lpstr>
      <vt:lpstr>Office Teması</vt:lpstr>
      <vt:lpstr>Topkapı Üniversitesi Güzel Sanatlar, Tasarım ve Mimarlık Fakültesi Dijital Oyun Tasarımı       3D Dijital Sanat Final Projesi</vt:lpstr>
      <vt:lpstr>Topkapı Üniversitesi Güzel Sanatlar, Tasarım ve Mimarlık Fakültesi</vt:lpstr>
      <vt:lpstr>PowerPoint Sunusu</vt:lpstr>
      <vt:lpstr>Proje Görsel Seçimi</vt:lpstr>
      <vt:lpstr>PowerPoint Sunusu</vt:lpstr>
      <vt:lpstr>Proje Görselinin Tarihçesi</vt:lpstr>
      <vt:lpstr>PowerPoint Sunusu</vt:lpstr>
      <vt:lpstr>Projenin Modelleme Aşamaları</vt:lpstr>
      <vt:lpstr>Çalışma Aşaması - 1</vt:lpstr>
      <vt:lpstr>Çalışma Aşaması - 2</vt:lpstr>
      <vt:lpstr>Çalışma Aşaması – 3</vt:lpstr>
      <vt:lpstr>Projenin Render/Sonuç Çıktıları</vt:lpstr>
      <vt:lpstr>Orijinal (Eser) Kamera Açısı</vt:lpstr>
      <vt:lpstr>Ön (Front) Kamera Açısı</vt:lpstr>
      <vt:lpstr>Yan (Left/Right) Kamera Açısı</vt:lpstr>
      <vt:lpstr>Projenin Dijital &amp; Fiziksel Çıktısı</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Topkapı Üniversitesi Güzel Sanatlar, Tasarım ve Mimarlık Fakültesi Dijital Oyun Tasarımı Web Programlama (DGD309) Öğr. Gör. Soner SAN</dc:title>
  <dc:creator>Microsoft Office User</dc:creator>
  <cp:lastModifiedBy>Microsoft Office User</cp:lastModifiedBy>
  <cp:revision>24</cp:revision>
  <dcterms:created xsi:type="dcterms:W3CDTF">2023-12-20T10:42:18Z</dcterms:created>
  <dcterms:modified xsi:type="dcterms:W3CDTF">2025-12-22T20:05:55Z</dcterms:modified>
</cp:coreProperties>
</file>