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omments/comment1.xml" ContentType="application/vnd.openxmlformats-officedocument.presentationml.comments+xml"/>
  <Override PartName="/ppt/comments/comment2.xml" ContentType="application/vnd.openxmlformats-officedocument.presentationml.comments+xml"/>
  <Override PartName="/ppt/comments/comment3.xml" ContentType="application/vnd.openxmlformats-officedocument.presentationml.comments+xml"/>
  <Override PartName="/ppt/comments/comment4.xml" ContentType="application/vnd.openxmlformats-officedocument.presentationml.comments+xml"/>
  <Override PartName="/ppt/comments/comment5.xml" ContentType="application/vnd.openxmlformats-officedocument.presentationml.comments+xml"/>
  <Override PartName="/ppt/comments/comment6.xml" ContentType="application/vnd.openxmlformats-officedocument.presentationml.comments+xml"/>
  <Override PartName="/ppt/comments/comment7.xml" ContentType="application/vnd.openxmlformats-officedocument.presentationml.comments+xml"/>
  <Override PartName="/ppt/comments/comment8.xml" ContentType="application/vnd.openxmlformats-officedocument.presentationml.comments+xml"/>
  <Override PartName="/ppt/comments/comment9.xml" ContentType="application/vnd.openxmlformats-officedocument.presentationml.comments+xml"/>
  <Override PartName="/ppt/comments/comment10.xml" ContentType="application/vnd.openxmlformats-officedocument.presentationml.comments+xml"/>
  <Override PartName="/ppt/comments/comment11.xml" ContentType="application/vnd.openxmlformats-officedocument.presentationml.comments+xml"/>
  <Override PartName="/ppt/comments/comment12.xml" ContentType="application/vnd.openxmlformats-officedocument.presentationml.comments+xml"/>
  <Override PartName="/ppt/comments/comment13.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7"/>
  </p:notesMasterIdLst>
  <p:sldIdLst>
    <p:sldId id="265" r:id="rId2"/>
    <p:sldId id="256" r:id="rId3"/>
    <p:sldId id="263" r:id="rId4"/>
    <p:sldId id="272" r:id="rId5"/>
    <p:sldId id="280" r:id="rId6"/>
    <p:sldId id="281" r:id="rId7"/>
    <p:sldId id="273" r:id="rId8"/>
    <p:sldId id="282" r:id="rId9"/>
    <p:sldId id="279" r:id="rId10"/>
    <p:sldId id="283" r:id="rId11"/>
    <p:sldId id="284" r:id="rId12"/>
    <p:sldId id="285" r:id="rId13"/>
    <p:sldId id="286" r:id="rId14"/>
    <p:sldId id="287" r:id="rId15"/>
    <p:sldId id="267" r:id="rId16"/>
  </p:sldIdLst>
  <p:sldSz cx="9906000" cy="6858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icrosoft Office User" initials="MOU" lastIdx="18" clrIdx="0">
    <p:extLst>
      <p:ext uri="{19B8F6BF-5375-455C-9EA6-DF929625EA0E}">
        <p15:presenceInfo xmlns:p15="http://schemas.microsoft.com/office/powerpoint/2012/main" userId="Microsoft Office Use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Orta Stil 2 - Vurgu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Stil Yok, Kılavuz Yok">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D7AC3CCA-C797-4891-BE02-D94E43425B78}" styleName="Orta Stil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616DA210-FB5B-4158-B5E0-FEB733F419BA}" styleName="Açık Stil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9D7B26C5-4107-4FEC-AEDC-1716B250A1EF}" styleName="Açık Stil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7130"/>
    <p:restoredTop sz="94599"/>
  </p:normalViewPr>
  <p:slideViewPr>
    <p:cSldViewPr snapToGrid="0" snapToObjects="1">
      <p:cViewPr varScale="1">
        <p:scale>
          <a:sx n="143" d="100"/>
          <a:sy n="143" d="100"/>
        </p:scale>
        <p:origin x="712" y="20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25-05-22T23:33:21.325" idx="14">
    <p:pos x="10" y="10"/>
    <p:text>Bu sayfa üzerinde her hangi bir değişiklik yapmayın.</p:text>
    <p:extLst>
      <p:ext uri="{C676402C-5697-4E1C-873F-D02D1690AC5C}">
        <p15:threadingInfo xmlns:p15="http://schemas.microsoft.com/office/powerpoint/2012/main" timeZoneBias="-180"/>
      </p:ext>
    </p:extLst>
  </p:cm>
  <p:cm authorId="1" dt="2025-05-22T23:59:41.656" idx="16">
    <p:pos x="148" y="13"/>
    <p:text>Sunum içerisinde yalnızca size verilen sayfaları kullanın. Lütfen (Sonuç görüntüleri - Sahne 6 sayfası dışında) sayfa eklemeyin veya sayfa eksiltmeyin!</p:text>
    <p:extLst mod="1">
      <p:ext uri="{C676402C-5697-4E1C-873F-D02D1690AC5C}">
        <p15:threadingInfo xmlns:p15="http://schemas.microsoft.com/office/powerpoint/2012/main" timeZoneBias="-180"/>
      </p:ext>
    </p:extLst>
  </p:cm>
</p:cmLst>
</file>

<file path=ppt/comments/comment10.xml><?xml version="1.0" encoding="utf-8"?>
<p:cmLst xmlns:a="http://schemas.openxmlformats.org/drawingml/2006/main" xmlns:r="http://schemas.openxmlformats.org/officeDocument/2006/relationships" xmlns:p="http://schemas.openxmlformats.org/presentationml/2006/main">
  <p:cm authorId="1" dt="2025-05-22T23:50:04.553" idx="15">
    <p:pos x="10" y="10"/>
    <p:text>Projenizin storyboard (kurgu tasarımı)'nda betimlediğiniz sahnenin, sonuç videosundaki karşılığına ait (videonun zaman çizelgesi görünecek biçimde) ekran görüntüsünü bu sayfaya ekleyin!</p:text>
    <p:extLst mod="1">
      <p:ext uri="{C676402C-5697-4E1C-873F-D02D1690AC5C}">
        <p15:threadingInfo xmlns:p15="http://schemas.microsoft.com/office/powerpoint/2012/main" timeZoneBias="-180"/>
      </p:ext>
    </p:extLst>
  </p:cm>
</p:cmLst>
</file>

<file path=ppt/comments/comment11.xml><?xml version="1.0" encoding="utf-8"?>
<p:cmLst xmlns:a="http://schemas.openxmlformats.org/drawingml/2006/main" xmlns:r="http://schemas.openxmlformats.org/officeDocument/2006/relationships" xmlns:p="http://schemas.openxmlformats.org/presentationml/2006/main">
  <p:cm authorId="1" dt="2025-05-22T23:50:04.553" idx="15">
    <p:pos x="10" y="10"/>
    <p:text>Projenizin storyboard (kurgu tasarımı)'nda betimlediğiniz sahnenin, sonuç videosundaki karşılığına ait (videonun zaman çizelgesi görünecek biçimde) ekran görüntüsünü bu sayfaya ekleyin!</p:text>
    <p:extLst mod="1">
      <p:ext uri="{C676402C-5697-4E1C-873F-D02D1690AC5C}">
        <p15:threadingInfo xmlns:p15="http://schemas.microsoft.com/office/powerpoint/2012/main" timeZoneBias="-180"/>
      </p:ext>
    </p:extLst>
  </p:cm>
</p:cmLst>
</file>

<file path=ppt/comments/comment12.xml><?xml version="1.0" encoding="utf-8"?>
<p:cmLst xmlns:a="http://schemas.openxmlformats.org/drawingml/2006/main" xmlns:r="http://schemas.openxmlformats.org/officeDocument/2006/relationships" xmlns:p="http://schemas.openxmlformats.org/presentationml/2006/main">
  <p:cm authorId="1" dt="2025-05-22T23:50:04.553" idx="15">
    <p:pos x="10" y="10"/>
    <p:text>Projenizin storyboard (kurgu tasarımı)'nda betimlediğiniz sahnenin, sonuç videosundaki karşılığına ait (videonun zaman çizelgesi görünecek biçimde) ekran görüntüsünü bu sayfaya ekleyin!</p:text>
    <p:extLst mod="1">
      <p:ext uri="{C676402C-5697-4E1C-873F-D02D1690AC5C}">
        <p15:threadingInfo xmlns:p15="http://schemas.microsoft.com/office/powerpoint/2012/main" timeZoneBias="-180"/>
      </p:ext>
    </p:extLst>
  </p:cm>
  <p:cm authorId="1" dt="2025-12-22T22:19:07.927" idx="18">
    <p:pos x="146" y="22"/>
    <p:text>Projeniz 5 sahneden oluşuyorsa bu sayfayı silebilirsiniz.</p:text>
    <p:extLst>
      <p:ext uri="{C676402C-5697-4E1C-873F-D02D1690AC5C}">
        <p15:threadingInfo xmlns:p15="http://schemas.microsoft.com/office/powerpoint/2012/main" timeZoneBias="-180"/>
      </p:ext>
    </p:extLst>
  </p:cm>
</p:cmLst>
</file>

<file path=ppt/comments/comment13.xml><?xml version="1.0" encoding="utf-8"?>
<p:cmLst xmlns:a="http://schemas.openxmlformats.org/drawingml/2006/main" xmlns:r="http://schemas.openxmlformats.org/officeDocument/2006/relationships" xmlns:p="http://schemas.openxmlformats.org/presentationml/2006/main">
  <p:cm authorId="1" dt="2024-03-26T00:44:08.004" idx="11">
    <p:pos x="184" y="16"/>
    <p:text>1- Projenizi A4 fotokopi kağıdına  yatay ve önlü-arakalı olacak biçimde, renkli çıktı alın.</p:text>
    <p:extLst mod="1">
      <p:ext uri="{C676402C-5697-4E1C-873F-D02D1690AC5C}">
        <p15:threadingInfo xmlns:p15="http://schemas.microsoft.com/office/powerpoint/2012/main" timeZoneBias="-180"/>
      </p:ext>
    </p:extLst>
  </p:cm>
  <p:cm authorId="1" dt="2024-04-18T00:10:11.966" idx="12">
    <p:pos x="10" y="10"/>
    <p:text>2- Projenizi ciltlemeyin, dosyalamayın veya poşet dosya koymayın! Yalnızca sayfaları sol üst köşesinden zımba ile birleştirin.</p:text>
    <p:extLst>
      <p:ext uri="{C676402C-5697-4E1C-873F-D02D1690AC5C}">
        <p15:threadingInfo xmlns:p15="http://schemas.microsoft.com/office/powerpoint/2012/main" timeZoneBias="-180"/>
      </p:ext>
    </p:extLst>
  </p:cm>
  <p:cm authorId="1" dt="2024-04-18T00:21:36.330" idx="13">
    <p:pos x="347" y="10"/>
    <p:text>Projenizin içinde bulduğu CD/DVD'yi çift taraflı bant ile yuvarlak alana yapıştırın.</p:text>
    <p:extLst mod="1">
      <p:ext uri="{C676402C-5697-4E1C-873F-D02D1690AC5C}">
        <p15:threadingInfo xmlns:p15="http://schemas.microsoft.com/office/powerpoint/2012/main" timeZoneBias="-180"/>
      </p:ext>
    </p:extLst>
  </p:cm>
</p:cmLst>
</file>

<file path=ppt/comments/comment2.xml><?xml version="1.0" encoding="utf-8"?>
<p:cmLst xmlns:a="http://schemas.openxmlformats.org/drawingml/2006/main" xmlns:r="http://schemas.openxmlformats.org/officeDocument/2006/relationships" xmlns:p="http://schemas.openxmlformats.org/presentationml/2006/main">
  <p:cm authorId="1" dt="2023-12-20T14:43:11.746" idx="5">
    <p:pos x="10" y="10"/>
    <p:text>Tabloda yer alan Tarih ve Derslik bilgilerine ek olarak lütfen size ait bilgi alanlarını eksiksiz doldurun ve İmza kısmını projenizi teslim etmeden önce imzaladığınızdan emin olun. Islak imzasız teslim edilen projeler geçersiz sayılacaktır.</p:text>
    <p:extLst mod="1">
      <p:ext uri="{C676402C-5697-4E1C-873F-D02D1690AC5C}">
        <p15:threadingInfo xmlns:p15="http://schemas.microsoft.com/office/powerpoint/2012/main" timeZoneBias="-180"/>
      </p:ext>
    </p:extLst>
  </p:cm>
</p:cmLst>
</file>

<file path=ppt/comments/comment3.xml><?xml version="1.0" encoding="utf-8"?>
<p:cmLst xmlns:a="http://schemas.openxmlformats.org/drawingml/2006/main" xmlns:r="http://schemas.openxmlformats.org/officeDocument/2006/relationships" xmlns:p="http://schemas.openxmlformats.org/presentationml/2006/main">
  <p:cm authorId="1" dt="2023-12-20T14:39:48.740" idx="4">
    <p:pos x="10" y="10"/>
    <p:text>Bu sayfa not değerlendirme tablosu olarak kullanılacaktır. Lütfen bu sayfa üzerinde her hangi bir değişiklik yapmayın.</p:text>
    <p:extLst mod="1">
      <p:ext uri="{C676402C-5697-4E1C-873F-D02D1690AC5C}">
        <p15:threadingInfo xmlns:p15="http://schemas.microsoft.com/office/powerpoint/2012/main" timeZoneBias="-180"/>
      </p:ext>
    </p:extLst>
  </p:cm>
</p:cmLst>
</file>

<file path=ppt/comments/comment4.xml><?xml version="1.0" encoding="utf-8"?>
<p:cmLst xmlns:a="http://schemas.openxmlformats.org/drawingml/2006/main" xmlns:r="http://schemas.openxmlformats.org/officeDocument/2006/relationships" xmlns:p="http://schemas.openxmlformats.org/presentationml/2006/main">
  <p:cm authorId="1" dt="2023-12-20T14:39:48.740" idx="4">
    <p:pos x="10" y="10"/>
    <p:text>Projenize ait temel bilgilileri sayfa içinde iletilen yerlere yazın.</p:text>
    <p:extLst mod="1">
      <p:ext uri="{C676402C-5697-4E1C-873F-D02D1690AC5C}">
        <p15:threadingInfo xmlns:p15="http://schemas.microsoft.com/office/powerpoint/2012/main" timeZoneBias="-180"/>
      </p:ext>
    </p:extLst>
  </p:cm>
</p:cmLst>
</file>

<file path=ppt/comments/comment5.xml><?xml version="1.0" encoding="utf-8"?>
<p:cmLst xmlns:a="http://schemas.openxmlformats.org/drawingml/2006/main" xmlns:r="http://schemas.openxmlformats.org/officeDocument/2006/relationships" xmlns:p="http://schemas.openxmlformats.org/presentationml/2006/main">
  <p:cm authorId="1" dt="2023-12-20T14:39:48.740" idx="4">
    <p:pos x="10" y="10"/>
    <p:text>1- Projenizin belirlenen başlığını parantez içi (Proje Adı) alanına yazın. 2- Projenize ait senaryonuzu size verilen formata uygun biçimde metin alanına yazın.</p:text>
    <p:extLst mod="1">
      <p:ext uri="{C676402C-5697-4E1C-873F-D02D1690AC5C}">
        <p15:threadingInfo xmlns:p15="http://schemas.microsoft.com/office/powerpoint/2012/main" timeZoneBias="-180"/>
      </p:ext>
    </p:extLst>
  </p:cm>
  <p:cm authorId="1" dt="2025-12-21T14:26:06.066" idx="17">
    <p:pos x="146" y="21"/>
    <p:text>Başlıklar 16pt ve bold, alt başlıklar 12pt ve bold, metin 12pt ve normal (Calibri) font stilinde olacaktır.</p:text>
    <p:extLst>
      <p:ext uri="{C676402C-5697-4E1C-873F-D02D1690AC5C}">
        <p15:threadingInfo xmlns:p15="http://schemas.microsoft.com/office/powerpoint/2012/main" timeZoneBias="-180"/>
      </p:ext>
    </p:extLst>
  </p:cm>
</p:cmLst>
</file>

<file path=ppt/comments/comment6.xml><?xml version="1.0" encoding="utf-8"?>
<p:cmLst xmlns:a="http://schemas.openxmlformats.org/drawingml/2006/main" xmlns:r="http://schemas.openxmlformats.org/officeDocument/2006/relationships" xmlns:p="http://schemas.openxmlformats.org/presentationml/2006/main">
  <p:cm authorId="1" dt="2023-12-20T14:39:48.740" idx="4">
    <p:pos x="10" y="10"/>
    <p:text>Senaryonuzun devam eden metnini bu sayfaya ekleyin.</p:text>
    <p:extLst mod="1">
      <p:ext uri="{C676402C-5697-4E1C-873F-D02D1690AC5C}">
        <p15:threadingInfo xmlns:p15="http://schemas.microsoft.com/office/powerpoint/2012/main" timeZoneBias="-180"/>
      </p:ext>
    </p:extLst>
  </p:cm>
</p:cmLst>
</file>

<file path=ppt/comments/comment7.xml><?xml version="1.0" encoding="utf-8"?>
<p:cmLst xmlns:a="http://schemas.openxmlformats.org/drawingml/2006/main" xmlns:r="http://schemas.openxmlformats.org/officeDocument/2006/relationships" xmlns:p="http://schemas.openxmlformats.org/presentationml/2006/main">
  <p:cm authorId="1" dt="2025-05-22T23:50:04.553" idx="15">
    <p:pos x="10" y="10"/>
    <p:text>Projenizin storyboard (kurgu tasarımı)'nda betimlediğiniz sahnenin, sonuç videosundaki karşılığına ait (videonun zaman çizelgesi görünecek biçimde) ekran görüntüsünü bu sayfaya ekleyin!</p:text>
    <p:extLst mod="1">
      <p:ext uri="{C676402C-5697-4E1C-873F-D02D1690AC5C}">
        <p15:threadingInfo xmlns:p15="http://schemas.microsoft.com/office/powerpoint/2012/main" timeZoneBias="-180"/>
      </p:ext>
    </p:extLst>
  </p:cm>
</p:cmLst>
</file>

<file path=ppt/comments/comment8.xml><?xml version="1.0" encoding="utf-8"?>
<p:cmLst xmlns:a="http://schemas.openxmlformats.org/drawingml/2006/main" xmlns:r="http://schemas.openxmlformats.org/officeDocument/2006/relationships" xmlns:p="http://schemas.openxmlformats.org/presentationml/2006/main">
  <p:cm authorId="1" dt="2025-05-22T23:50:04.553" idx="15">
    <p:pos x="10" y="10"/>
    <p:text>Projenizin storyboard (kurgu tasarımı)'nda betimlediğiniz sahnenin, sonuç videosundaki karşılığına ait (videonun zaman çizelgesi görünecek biçimde) ekran görüntüsünü bu sayfaya ekleyin!</p:text>
    <p:extLst mod="1">
      <p:ext uri="{C676402C-5697-4E1C-873F-D02D1690AC5C}">
        <p15:threadingInfo xmlns:p15="http://schemas.microsoft.com/office/powerpoint/2012/main" timeZoneBias="-180"/>
      </p:ext>
    </p:extLst>
  </p:cm>
</p:cmLst>
</file>

<file path=ppt/comments/comment9.xml><?xml version="1.0" encoding="utf-8"?>
<p:cmLst xmlns:a="http://schemas.openxmlformats.org/drawingml/2006/main" xmlns:r="http://schemas.openxmlformats.org/officeDocument/2006/relationships" xmlns:p="http://schemas.openxmlformats.org/presentationml/2006/main">
  <p:cm authorId="1" dt="2025-05-22T23:50:04.553" idx="15">
    <p:pos x="10" y="10"/>
    <p:text>Projenizin storyboard (kurgu tasarımı)'nda betimlediğiniz sahnenin, sonuç videosundaki karşılığına ait (videonun zaman çizelgesi görünecek biçimde) ekran görüntüsünü bu sayfaya ekleyin!</p:text>
    <p:extLst mod="1">
      <p:ext uri="{C676402C-5697-4E1C-873F-D02D1690AC5C}">
        <p15:threadingInfo xmlns:p15="http://schemas.microsoft.com/office/powerpoint/2012/main" timeZoneBias="-180"/>
      </p:ext>
    </p:extLst>
  </p:cm>
</p:cmLst>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Üst Bilgi Yer Tutucusu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tr-TR"/>
          </a:p>
        </p:txBody>
      </p:sp>
      <p:sp>
        <p:nvSpPr>
          <p:cNvPr id="3" name="Veri Yer Tutucusu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9FB46DE-60FF-AF44-8D4A-E133DD49B0D6}" type="datetimeFigureOut">
              <a:rPr lang="tr-TR" smtClean="0"/>
              <a:t>22.12.2025</a:t>
            </a:fld>
            <a:endParaRPr lang="tr-TR"/>
          </a:p>
        </p:txBody>
      </p:sp>
      <p:sp>
        <p:nvSpPr>
          <p:cNvPr id="4" name="Slayt Resmi Yer Tutucusu 3"/>
          <p:cNvSpPr>
            <a:spLocks noGrp="1" noRot="1" noChangeAspect="1"/>
          </p:cNvSpPr>
          <p:nvPr>
            <p:ph type="sldImg" idx="2"/>
          </p:nvPr>
        </p:nvSpPr>
        <p:spPr>
          <a:xfrm>
            <a:off x="1200150" y="1143000"/>
            <a:ext cx="4457700" cy="3086100"/>
          </a:xfrm>
          <a:prstGeom prst="rect">
            <a:avLst/>
          </a:prstGeom>
          <a:noFill/>
          <a:ln w="12700">
            <a:solidFill>
              <a:prstClr val="black"/>
            </a:solidFill>
          </a:ln>
        </p:spPr>
        <p:txBody>
          <a:bodyPr vert="horz" lIns="91440" tIns="45720" rIns="91440" bIns="45720" rtlCol="0" anchor="ctr"/>
          <a:lstStyle/>
          <a:p>
            <a:endParaRPr lang="tr-TR"/>
          </a:p>
        </p:txBody>
      </p:sp>
      <p:sp>
        <p:nvSpPr>
          <p:cNvPr id="5" name="Not Yer Tutucusu 4"/>
          <p:cNvSpPr>
            <a:spLocks noGrp="1"/>
          </p:cNvSpPr>
          <p:nvPr>
            <p:ph type="body" sz="quarter" idx="3"/>
          </p:nvPr>
        </p:nvSpPr>
        <p:spPr>
          <a:xfrm>
            <a:off x="685800" y="4400550"/>
            <a:ext cx="5486400" cy="3600450"/>
          </a:xfrm>
          <a:prstGeom prst="rect">
            <a:avLst/>
          </a:prstGeom>
        </p:spPr>
        <p:txBody>
          <a:bodyPr vert="horz" lIns="91440" tIns="45720" rIns="91440" bIns="45720" rtlCol="0"/>
          <a:lstStyle/>
          <a:p>
            <a:r>
              <a:rPr lang="tr-TR"/>
              <a:t>Asıl metin stillerini düzenle
İkinci düzey
Üçüncü düzey
Dördüncü düzey
Beşinci düzey</a:t>
            </a:r>
          </a:p>
        </p:txBody>
      </p:sp>
      <p:sp>
        <p:nvSpPr>
          <p:cNvPr id="6" name="Alt Bilgi Yer Tutucusu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tr-TR"/>
          </a:p>
        </p:txBody>
      </p:sp>
      <p:sp>
        <p:nvSpPr>
          <p:cNvPr id="7" name="Slayt Numarası Yer Tutucusu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E7F740E-1ABB-6941-B94F-914596D275AA}" type="slidenum">
              <a:rPr lang="tr-TR" smtClean="0"/>
              <a:t>‹#›</a:t>
            </a:fld>
            <a:endParaRPr lang="tr-TR"/>
          </a:p>
        </p:txBody>
      </p:sp>
    </p:spTree>
    <p:extLst>
      <p:ext uri="{BB962C8B-B14F-4D97-AF65-F5344CB8AC3E}">
        <p14:creationId xmlns:p14="http://schemas.microsoft.com/office/powerpoint/2010/main" val="2335152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Başlık Slaydı">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tr-TR"/>
              <a:t>Asıl başlık stilini düzenlemek için tıklayın</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tr-TR"/>
              <a:t>Asıl alt başlık stilini düzenlemek için tıklayın</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22.12.2025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0413372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Başlık ve Dikey Meti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Vertical Text Placeholder 2"/>
          <p:cNvSpPr>
            <a:spLocks noGrp="1"/>
          </p:cNvSpPr>
          <p:nvPr>
            <p:ph type="body" orient="vert" idx="1"/>
          </p:nvPr>
        </p:nvSpPr>
        <p:spPr/>
        <p:txBody>
          <a:bodyPr vert="eaVert"/>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22.12.2025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15613928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Dikey Başlık ve Metin">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tr-TR"/>
              <a:t>Asıl başlık stilini düzenlemek için tıklayın</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22.12.2025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39672853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Başlık ve İçerik">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Content Placeholder 2"/>
          <p:cNvSpPr>
            <a:spLocks noGrp="1"/>
          </p:cNvSpPr>
          <p:nvPr>
            <p:ph idx="1"/>
          </p:nvPr>
        </p:nvSpPr>
        <p:spPr/>
        <p:txBody>
          <a:bodyPr/>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22.12.2025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8492106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Bölüm Üst Bilgisi">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tr-TR"/>
              <a:t>Asıl başlık stilini düzenlemek için tıklayın</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22.12.2025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107267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ki İçerik">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tr-TR"/>
              <a:t>Asıl metin stillerini düzenle
İkinci düzey
Üçüncü düzey
Dördüncü düzey
Beşinci düzey</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tr-TR"/>
              <a:t>Asıl metin stillerini düzenle
İkinci düzey
Üçüncü düzey
Dördüncü düzey
Beşinci düzey</a:t>
            </a:r>
            <a:endParaRPr lang="en-US" dirty="0"/>
          </a:p>
        </p:txBody>
      </p:sp>
      <p:sp>
        <p:nvSpPr>
          <p:cNvPr id="5" name="Date Placeholder 4"/>
          <p:cNvSpPr>
            <a:spLocks noGrp="1"/>
          </p:cNvSpPr>
          <p:nvPr>
            <p:ph type="dt" sz="half" idx="10"/>
          </p:nvPr>
        </p:nvSpPr>
        <p:spPr/>
        <p:txBody>
          <a:bodyPr/>
          <a:lstStyle/>
          <a:p>
            <a:fld id="{971C2ED9-8EA1-9140-8347-7F90078E8116}" type="datetimeFigureOut">
              <a:rPr lang="tr-TR" smtClean="0"/>
              <a:t>22.12.2025</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8964069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Karşılaştırma">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tr-TR"/>
              <a:t>Asıl başlık stilini düzenlemek için tıklayın</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tr-TR"/>
              <a:t>Asıl metin stillerini düzenle
İkinci düzey
Üçüncü düzey
Dördüncü düzey
Beşinci düzey</a:t>
            </a:r>
            <a:endParaRPr lang="en-US" dirty="0"/>
          </a:p>
        </p:txBody>
      </p:sp>
      <p:sp>
        <p:nvSpPr>
          <p:cNvPr id="4" name="Content Placeholder 3"/>
          <p:cNvSpPr>
            <a:spLocks noGrp="1"/>
          </p:cNvSpPr>
          <p:nvPr>
            <p:ph sz="half" idx="2"/>
          </p:nvPr>
        </p:nvSpPr>
        <p:spPr>
          <a:xfrm>
            <a:off x="682329" y="2505075"/>
            <a:ext cx="4190702" cy="3684588"/>
          </a:xfrm>
        </p:spPr>
        <p:txBody>
          <a:bodyPr/>
          <a:lstStyle/>
          <a:p>
            <a:pPr lvl="0"/>
            <a:r>
              <a:rPr lang="tr-TR"/>
              <a:t>Asıl metin stillerini düzenle
İkinci düzey
Üçüncü düzey
Dördüncü düzey
Beşinci düzey</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tr-TR"/>
              <a:t>Asıl metin stillerini düzenle
İkinci düzey
Üçüncü düzey
Dördüncü düzey
Beşinci düzey</a:t>
            </a:r>
            <a:endParaRPr lang="en-US" dirty="0"/>
          </a:p>
        </p:txBody>
      </p:sp>
      <p:sp>
        <p:nvSpPr>
          <p:cNvPr id="6" name="Content Placeholder 5"/>
          <p:cNvSpPr>
            <a:spLocks noGrp="1"/>
          </p:cNvSpPr>
          <p:nvPr>
            <p:ph sz="quarter" idx="4"/>
          </p:nvPr>
        </p:nvSpPr>
        <p:spPr>
          <a:xfrm>
            <a:off x="5014913" y="2505075"/>
            <a:ext cx="4211340" cy="3684588"/>
          </a:xfrm>
        </p:spPr>
        <p:txBody>
          <a:bodyPr/>
          <a:lstStyle/>
          <a:p>
            <a:pPr lvl="0"/>
            <a:r>
              <a:rPr lang="tr-TR"/>
              <a:t>Asıl metin stillerini düzenle
İkinci düzey
Üçüncü düzey
Dördüncü düzey
Beşinci düzey</a:t>
            </a:r>
            <a:endParaRPr lang="en-US" dirty="0"/>
          </a:p>
        </p:txBody>
      </p:sp>
      <p:sp>
        <p:nvSpPr>
          <p:cNvPr id="7" name="Date Placeholder 6"/>
          <p:cNvSpPr>
            <a:spLocks noGrp="1"/>
          </p:cNvSpPr>
          <p:nvPr>
            <p:ph type="dt" sz="half" idx="10"/>
          </p:nvPr>
        </p:nvSpPr>
        <p:spPr/>
        <p:txBody>
          <a:bodyPr/>
          <a:lstStyle/>
          <a:p>
            <a:fld id="{971C2ED9-8EA1-9140-8347-7F90078E8116}" type="datetimeFigureOut">
              <a:rPr lang="tr-TR" smtClean="0"/>
              <a:t>22.12.2025</a:t>
            </a:fld>
            <a:endParaRPr lang="tr-TR"/>
          </a:p>
        </p:txBody>
      </p:sp>
      <p:sp>
        <p:nvSpPr>
          <p:cNvPr id="8" name="Footer Placeholder 7"/>
          <p:cNvSpPr>
            <a:spLocks noGrp="1"/>
          </p:cNvSpPr>
          <p:nvPr>
            <p:ph type="ftr" sz="quarter" idx="11"/>
          </p:nvPr>
        </p:nvSpPr>
        <p:spPr/>
        <p:txBody>
          <a:bodyPr/>
          <a:lstStyle/>
          <a:p>
            <a:endParaRPr lang="tr-TR"/>
          </a:p>
        </p:txBody>
      </p:sp>
      <p:sp>
        <p:nvSpPr>
          <p:cNvPr id="9" name="Slide Number Placeholder 8"/>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1760119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Yalnızca Başlık">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Date Placeholder 2"/>
          <p:cNvSpPr>
            <a:spLocks noGrp="1"/>
          </p:cNvSpPr>
          <p:nvPr>
            <p:ph type="dt" sz="half" idx="10"/>
          </p:nvPr>
        </p:nvSpPr>
        <p:spPr/>
        <p:txBody>
          <a:bodyPr/>
          <a:lstStyle/>
          <a:p>
            <a:fld id="{971C2ED9-8EA1-9140-8347-7F90078E8116}" type="datetimeFigureOut">
              <a:rPr lang="tr-TR" smtClean="0"/>
              <a:t>22.12.2025</a:t>
            </a:fld>
            <a:endParaRPr lang="tr-TR"/>
          </a:p>
        </p:txBody>
      </p:sp>
      <p:sp>
        <p:nvSpPr>
          <p:cNvPr id="4" name="Footer Placeholder 3"/>
          <p:cNvSpPr>
            <a:spLocks noGrp="1"/>
          </p:cNvSpPr>
          <p:nvPr>
            <p:ph type="ftr" sz="quarter" idx="11"/>
          </p:nvPr>
        </p:nvSpPr>
        <p:spPr/>
        <p:txBody>
          <a:bodyPr/>
          <a:lstStyle/>
          <a:p>
            <a:endParaRPr lang="tr-TR"/>
          </a:p>
        </p:txBody>
      </p:sp>
      <p:sp>
        <p:nvSpPr>
          <p:cNvPr id="5" name="Slide Number Placeholder 4"/>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334057146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oş">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1C2ED9-8EA1-9140-8347-7F90078E8116}" type="datetimeFigureOut">
              <a:rPr lang="tr-TR" smtClean="0"/>
              <a:t>22.12.2025</a:t>
            </a:fld>
            <a:endParaRPr lang="tr-TR"/>
          </a:p>
        </p:txBody>
      </p:sp>
      <p:sp>
        <p:nvSpPr>
          <p:cNvPr id="3" name="Footer Placeholder 2"/>
          <p:cNvSpPr>
            <a:spLocks noGrp="1"/>
          </p:cNvSpPr>
          <p:nvPr>
            <p:ph type="ftr" sz="quarter" idx="11"/>
          </p:nvPr>
        </p:nvSpPr>
        <p:spPr/>
        <p:txBody>
          <a:bodyPr/>
          <a:lstStyle/>
          <a:p>
            <a:endParaRPr lang="tr-TR"/>
          </a:p>
        </p:txBody>
      </p:sp>
      <p:sp>
        <p:nvSpPr>
          <p:cNvPr id="4" name="Slide Number Placeholder 3"/>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13656329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Başlıklı İçerik">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tr-TR"/>
              <a:t>Asıl başlık stilini düzenlemek için tıklayın</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tr-TR"/>
              <a:t>Asıl metin stillerini düzenle
İkinci düzey
Üçüncü düzey
Dördüncü düzey
Beşinci düzey</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tr-TR"/>
              <a:t>Asıl metin stillerini düzenle
İkinci düzey
Üçüncü düzey
Dördüncü düzey
Beşinci düzey</a:t>
            </a:r>
            <a:endParaRPr lang="en-US" dirty="0"/>
          </a:p>
        </p:txBody>
      </p:sp>
      <p:sp>
        <p:nvSpPr>
          <p:cNvPr id="5" name="Date Placeholder 4"/>
          <p:cNvSpPr>
            <a:spLocks noGrp="1"/>
          </p:cNvSpPr>
          <p:nvPr>
            <p:ph type="dt" sz="half" idx="10"/>
          </p:nvPr>
        </p:nvSpPr>
        <p:spPr/>
        <p:txBody>
          <a:bodyPr/>
          <a:lstStyle/>
          <a:p>
            <a:fld id="{971C2ED9-8EA1-9140-8347-7F90078E8116}" type="datetimeFigureOut">
              <a:rPr lang="tr-TR" smtClean="0"/>
              <a:t>22.12.2025</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339147364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aşlıklı Resim">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tr-TR"/>
              <a:t>Asıl başlık stilini düzenlemek için tıklayın</a:t>
            </a:r>
            <a:endParaRPr lang="en-US" dirty="0"/>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tr-TR"/>
              <a:t>Resim eklemek için simgeye tıklayın</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tr-TR"/>
              <a:t>Asıl metin stillerini düzenle
İkinci düzey
Üçüncü düzey
Dördüncü düzey
Beşinci düzey</a:t>
            </a:r>
            <a:endParaRPr lang="en-US" dirty="0"/>
          </a:p>
        </p:txBody>
      </p:sp>
      <p:sp>
        <p:nvSpPr>
          <p:cNvPr id="5" name="Date Placeholder 4"/>
          <p:cNvSpPr>
            <a:spLocks noGrp="1"/>
          </p:cNvSpPr>
          <p:nvPr>
            <p:ph type="dt" sz="half" idx="10"/>
          </p:nvPr>
        </p:nvSpPr>
        <p:spPr/>
        <p:txBody>
          <a:bodyPr/>
          <a:lstStyle/>
          <a:p>
            <a:fld id="{971C2ED9-8EA1-9140-8347-7F90078E8116}" type="datetimeFigureOut">
              <a:rPr lang="tr-TR" smtClean="0"/>
              <a:t>22.12.2025</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4903971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tr-TR"/>
              <a:t>Asıl başlık stilini düzenlemek için tıklayın</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71C2ED9-8EA1-9140-8347-7F90078E8116}" type="datetimeFigureOut">
              <a:rPr lang="tr-TR" smtClean="0"/>
              <a:t>22.12.2025</a:t>
            </a:fld>
            <a:endParaRPr lang="tr-TR"/>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tr-TR"/>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E2318A4-2775-9E4F-ACD9-F7E6797EFA37}" type="slidenum">
              <a:rPr lang="tr-TR" smtClean="0"/>
              <a:t>‹#›</a:t>
            </a:fld>
            <a:endParaRPr lang="tr-TR"/>
          </a:p>
        </p:txBody>
      </p:sp>
    </p:spTree>
    <p:extLst>
      <p:ext uri="{BB962C8B-B14F-4D97-AF65-F5344CB8AC3E}">
        <p14:creationId xmlns:p14="http://schemas.microsoft.com/office/powerpoint/2010/main" val="370570671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comments" Target="../comments/comment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comments" Target="../comments/comment8.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comments" Target="../comments/comment9.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comments" Target="../comments/comment10.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comments" Target="../comments/comment11.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comments" Target="../comments/comment12.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comments" Target="../comments/comment13.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comments" Target="../comments/comment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comments" Target="../comments/comment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comments" Target="../comments/comment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comments" Target="../comments/comment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comments" Target="../comments/comment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comments" Target="../comments/comment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Unvan 1">
            <a:extLst>
              <a:ext uri="{FF2B5EF4-FFF2-40B4-BE49-F238E27FC236}">
                <a16:creationId xmlns:a16="http://schemas.microsoft.com/office/drawing/2014/main" id="{6FA17CFE-0502-7449-B1E1-7BEC0ABBA4D0}"/>
              </a:ext>
            </a:extLst>
          </p:cNvPr>
          <p:cNvSpPr>
            <a:spLocks noGrp="1"/>
          </p:cNvSpPr>
          <p:nvPr>
            <p:ph type="title"/>
          </p:nvPr>
        </p:nvSpPr>
        <p:spPr>
          <a:xfrm>
            <a:off x="681037" y="653995"/>
            <a:ext cx="8543925" cy="5550010"/>
          </a:xfrm>
        </p:spPr>
        <p:txBody>
          <a:bodyPr/>
          <a:lstStyle/>
          <a:p>
            <a:pPr algn="ctr"/>
            <a:r>
              <a:rPr lang="tr-TR" sz="3200" b="1" dirty="0">
                <a:latin typeface="+mn-lt"/>
              </a:rPr>
              <a:t>Topkapı Üniversitesi</a:t>
            </a:r>
            <a:br>
              <a:rPr lang="tr-TR" sz="2925" b="1" dirty="0"/>
            </a:br>
            <a:r>
              <a:rPr lang="tr-TR" sz="2600" dirty="0"/>
              <a:t>Güzel Sanatlar, Tasarım ve Mimarlık Fakültesi</a:t>
            </a:r>
            <a:br>
              <a:rPr lang="tr-TR" sz="2600" dirty="0"/>
            </a:br>
            <a:r>
              <a:rPr lang="tr-TR" sz="2600" dirty="0"/>
              <a:t>Çizgi Film ve Animasyon</a:t>
            </a:r>
            <a:br>
              <a:rPr lang="tr-TR" sz="2600" b="1" dirty="0"/>
            </a:br>
            <a:br>
              <a:rPr lang="tr-TR" sz="2600" b="1" dirty="0"/>
            </a:br>
            <a:br>
              <a:rPr lang="tr-TR" sz="2600" b="1" dirty="0"/>
            </a:br>
            <a:br>
              <a:rPr lang="tr-TR" sz="2600" b="1" dirty="0"/>
            </a:br>
            <a:br>
              <a:rPr lang="tr-TR" sz="2600" b="1" dirty="0"/>
            </a:br>
            <a:br>
              <a:rPr lang="tr-TR" sz="2600" b="1" dirty="0"/>
            </a:br>
            <a:r>
              <a:rPr lang="tr-TR" sz="2600" b="1" dirty="0"/>
              <a:t>(CFA303)</a:t>
            </a:r>
            <a:br>
              <a:rPr lang="tr-TR" sz="2600" dirty="0"/>
            </a:br>
            <a:r>
              <a:rPr lang="tr-TR" sz="3200" b="1" dirty="0">
                <a:latin typeface="+mn-lt"/>
              </a:rPr>
              <a:t>3 Boyutlu Bilgisayar Animasyonu I</a:t>
            </a:r>
            <a:br>
              <a:rPr lang="tr-TR" sz="3200" b="1" dirty="0">
                <a:latin typeface="+mn-lt"/>
              </a:rPr>
            </a:br>
            <a:r>
              <a:rPr lang="tr-TR" sz="3200" b="1" dirty="0">
                <a:latin typeface="+mn-lt"/>
              </a:rPr>
              <a:t>Final Projesi</a:t>
            </a:r>
            <a:endParaRPr lang="tr-TR" b="1" dirty="0">
              <a:latin typeface="+mn-lt"/>
            </a:endParaRPr>
          </a:p>
        </p:txBody>
      </p:sp>
    </p:spTree>
    <p:extLst>
      <p:ext uri="{BB962C8B-B14F-4D97-AF65-F5344CB8AC3E}">
        <p14:creationId xmlns:p14="http://schemas.microsoft.com/office/powerpoint/2010/main" val="92450844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10</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8"/>
            <a:ext cx="8543925" cy="760288"/>
          </a:xfrm>
        </p:spPr>
        <p:txBody>
          <a:bodyPr anchor="t">
            <a:normAutofit/>
          </a:bodyPr>
          <a:lstStyle/>
          <a:p>
            <a:r>
              <a:rPr lang="tr-TR" sz="3600" b="1" dirty="0"/>
              <a:t>4. Sonuç Görüntüleri &gt; Sahne 2</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2. sahnesine ait çıktıyı bu alana ekleyin!</a:t>
            </a:r>
          </a:p>
        </p:txBody>
      </p:sp>
    </p:spTree>
    <p:extLst>
      <p:ext uri="{BB962C8B-B14F-4D97-AF65-F5344CB8AC3E}">
        <p14:creationId xmlns:p14="http://schemas.microsoft.com/office/powerpoint/2010/main" val="84572435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11</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8"/>
            <a:ext cx="8543925" cy="750240"/>
          </a:xfrm>
        </p:spPr>
        <p:txBody>
          <a:bodyPr anchor="t">
            <a:normAutofit/>
          </a:bodyPr>
          <a:lstStyle/>
          <a:p>
            <a:r>
              <a:rPr lang="tr-TR" sz="3600" b="1" dirty="0"/>
              <a:t>4. Sonuç Görüntüleri &gt; Sahne 3</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3. sahnesine ait çıktıyı bu alana ekleyin!</a:t>
            </a:r>
          </a:p>
        </p:txBody>
      </p:sp>
    </p:spTree>
    <p:extLst>
      <p:ext uri="{BB962C8B-B14F-4D97-AF65-F5344CB8AC3E}">
        <p14:creationId xmlns:p14="http://schemas.microsoft.com/office/powerpoint/2010/main" val="207954492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12</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7"/>
            <a:ext cx="8543925" cy="699998"/>
          </a:xfrm>
        </p:spPr>
        <p:txBody>
          <a:bodyPr anchor="t">
            <a:normAutofit/>
          </a:bodyPr>
          <a:lstStyle/>
          <a:p>
            <a:r>
              <a:rPr lang="tr-TR" sz="3600" b="1" dirty="0"/>
              <a:t>4. Sonuç Görüntüleri &gt; Sahne 4</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4. sahnesine ait çıktıyı bu alana ekleyin!</a:t>
            </a:r>
          </a:p>
        </p:txBody>
      </p:sp>
    </p:spTree>
    <p:extLst>
      <p:ext uri="{BB962C8B-B14F-4D97-AF65-F5344CB8AC3E}">
        <p14:creationId xmlns:p14="http://schemas.microsoft.com/office/powerpoint/2010/main" val="22445788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13</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7"/>
            <a:ext cx="8543925" cy="619611"/>
          </a:xfrm>
        </p:spPr>
        <p:txBody>
          <a:bodyPr anchor="t">
            <a:normAutofit/>
          </a:bodyPr>
          <a:lstStyle/>
          <a:p>
            <a:r>
              <a:rPr lang="tr-TR" sz="3600" b="1" dirty="0"/>
              <a:t>4. Sonuç Görüntüleri &gt; Sahne 5</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5. sahnesine ait çıktıyı bu alana ekleyin!</a:t>
            </a:r>
          </a:p>
        </p:txBody>
      </p:sp>
    </p:spTree>
    <p:extLst>
      <p:ext uri="{BB962C8B-B14F-4D97-AF65-F5344CB8AC3E}">
        <p14:creationId xmlns:p14="http://schemas.microsoft.com/office/powerpoint/2010/main" val="363272979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14</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7"/>
            <a:ext cx="8543925" cy="649757"/>
          </a:xfrm>
        </p:spPr>
        <p:txBody>
          <a:bodyPr anchor="t">
            <a:normAutofit/>
          </a:bodyPr>
          <a:lstStyle/>
          <a:p>
            <a:r>
              <a:rPr lang="tr-TR" sz="3600" b="1" dirty="0"/>
              <a:t>4. Sonuç Görüntüleri &gt; Sahne 6</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6. sahnesine ait çıktıyı bu alana ekleyin!</a:t>
            </a:r>
          </a:p>
        </p:txBody>
      </p:sp>
    </p:spTree>
    <p:extLst>
      <p:ext uri="{BB962C8B-B14F-4D97-AF65-F5344CB8AC3E}">
        <p14:creationId xmlns:p14="http://schemas.microsoft.com/office/powerpoint/2010/main" val="360439169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ayt Numarası Yer Tutucusu 1">
            <a:extLst>
              <a:ext uri="{FF2B5EF4-FFF2-40B4-BE49-F238E27FC236}">
                <a16:creationId xmlns:a16="http://schemas.microsoft.com/office/drawing/2014/main" id="{FF5897B2-2540-0A4C-8645-1B4539AA81ED}"/>
              </a:ext>
            </a:extLst>
          </p:cNvPr>
          <p:cNvSpPr>
            <a:spLocks noGrp="1"/>
          </p:cNvSpPr>
          <p:nvPr>
            <p:ph type="sldNum" sz="quarter" idx="12"/>
          </p:nvPr>
        </p:nvSpPr>
        <p:spPr/>
        <p:txBody>
          <a:bodyPr/>
          <a:lstStyle/>
          <a:p>
            <a:fld id="{1E2318A4-2775-9E4F-ACD9-F7E6797EFA37}" type="slidenum">
              <a:rPr lang="tr-TR" smtClean="0"/>
              <a:t>15</a:t>
            </a:fld>
            <a:endParaRPr lang="tr-TR"/>
          </a:p>
        </p:txBody>
      </p:sp>
      <p:sp>
        <p:nvSpPr>
          <p:cNvPr id="5" name="Unvan 4">
            <a:extLst>
              <a:ext uri="{FF2B5EF4-FFF2-40B4-BE49-F238E27FC236}">
                <a16:creationId xmlns:a16="http://schemas.microsoft.com/office/drawing/2014/main" id="{85AF5205-DDDB-524A-A42F-26785CF9549C}"/>
              </a:ext>
            </a:extLst>
          </p:cNvPr>
          <p:cNvSpPr>
            <a:spLocks noGrp="1"/>
          </p:cNvSpPr>
          <p:nvPr>
            <p:ph type="title"/>
          </p:nvPr>
        </p:nvSpPr>
        <p:spPr>
          <a:xfrm>
            <a:off x="681038" y="365128"/>
            <a:ext cx="8543925" cy="750240"/>
          </a:xfrm>
        </p:spPr>
        <p:txBody>
          <a:bodyPr anchor="t">
            <a:normAutofit/>
          </a:bodyPr>
          <a:lstStyle/>
          <a:p>
            <a:r>
              <a:rPr lang="tr-TR" sz="3600" b="1" dirty="0"/>
              <a:t>4. Sonuç &gt; Sonuç Çıktısı</a:t>
            </a:r>
          </a:p>
        </p:txBody>
      </p:sp>
      <p:sp>
        <p:nvSpPr>
          <p:cNvPr id="6" name="Oval 5">
            <a:extLst>
              <a:ext uri="{FF2B5EF4-FFF2-40B4-BE49-F238E27FC236}">
                <a16:creationId xmlns:a16="http://schemas.microsoft.com/office/drawing/2014/main" id="{C709FF22-8E77-2F4C-94F9-3A180C9D0E4C}"/>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Projenin </a:t>
            </a:r>
          </a:p>
          <a:p>
            <a:pPr algn="ctr"/>
            <a:r>
              <a:rPr lang="tr-TR" sz="1463" dirty="0">
                <a:solidFill>
                  <a:schemeClr val="tx1">
                    <a:lumMod val="50000"/>
                    <a:lumOff val="50000"/>
                  </a:schemeClr>
                </a:solidFill>
              </a:rPr>
              <a:t>CD veya DVD’sini</a:t>
            </a:r>
          </a:p>
          <a:p>
            <a:pPr algn="ctr"/>
            <a:r>
              <a:rPr lang="tr-TR" sz="1463" dirty="0">
                <a:solidFill>
                  <a:schemeClr val="tx1">
                    <a:lumMod val="50000"/>
                    <a:lumOff val="50000"/>
                  </a:schemeClr>
                </a:solidFill>
              </a:rPr>
              <a:t>zarfı ile birlikte bu sayfaya yapıştırın!</a:t>
            </a:r>
          </a:p>
        </p:txBody>
      </p:sp>
    </p:spTree>
    <p:extLst>
      <p:ext uri="{BB962C8B-B14F-4D97-AF65-F5344CB8AC3E}">
        <p14:creationId xmlns:p14="http://schemas.microsoft.com/office/powerpoint/2010/main" val="345745417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Unvan 1">
            <a:extLst>
              <a:ext uri="{FF2B5EF4-FFF2-40B4-BE49-F238E27FC236}">
                <a16:creationId xmlns:a16="http://schemas.microsoft.com/office/drawing/2014/main" id="{63B603A3-A3C0-7848-A1CA-042E15A8BF2E}"/>
              </a:ext>
            </a:extLst>
          </p:cNvPr>
          <p:cNvSpPr>
            <a:spLocks noGrp="1"/>
          </p:cNvSpPr>
          <p:nvPr>
            <p:ph type="ctrTitle"/>
          </p:nvPr>
        </p:nvSpPr>
        <p:spPr>
          <a:xfrm>
            <a:off x="1238250" y="676934"/>
            <a:ext cx="7429500" cy="1217612"/>
          </a:xfrm>
        </p:spPr>
        <p:txBody>
          <a:bodyPr anchor="ctr">
            <a:normAutofit/>
          </a:bodyPr>
          <a:lstStyle/>
          <a:p>
            <a:r>
              <a:rPr lang="tr-TR" sz="2600" b="1" dirty="0">
                <a:latin typeface="+mn-lt"/>
              </a:rPr>
              <a:t>Topkapı Üniversitesi</a:t>
            </a:r>
            <a:br>
              <a:rPr lang="tr-TR" sz="2275" b="1" dirty="0"/>
            </a:br>
            <a:r>
              <a:rPr lang="tr-TR" sz="1950" b="1" dirty="0"/>
              <a:t>Güzel Sanatlar, Tasarım ve Mimarlık Fakültesi</a:t>
            </a:r>
            <a:endParaRPr lang="tr-TR" sz="2275" b="1" dirty="0"/>
          </a:p>
        </p:txBody>
      </p:sp>
      <p:graphicFrame>
        <p:nvGraphicFramePr>
          <p:cNvPr id="9" name="Tablo 8">
            <a:extLst>
              <a:ext uri="{FF2B5EF4-FFF2-40B4-BE49-F238E27FC236}">
                <a16:creationId xmlns:a16="http://schemas.microsoft.com/office/drawing/2014/main" id="{690AC2CC-A6CC-D04E-A7F9-BED25318FD52}"/>
              </a:ext>
            </a:extLst>
          </p:cNvPr>
          <p:cNvGraphicFramePr>
            <a:graphicFrameLocks noGrp="1"/>
          </p:cNvGraphicFramePr>
          <p:nvPr>
            <p:extLst>
              <p:ext uri="{D42A27DB-BD31-4B8C-83A1-F6EECF244321}">
                <p14:modId xmlns:p14="http://schemas.microsoft.com/office/powerpoint/2010/main" val="3309707282"/>
              </p:ext>
            </p:extLst>
          </p:nvPr>
        </p:nvGraphicFramePr>
        <p:xfrm>
          <a:off x="1317000" y="2771967"/>
          <a:ext cx="7272000" cy="3307555"/>
        </p:xfrm>
        <a:graphic>
          <a:graphicData uri="http://schemas.openxmlformats.org/drawingml/2006/table">
            <a:tbl>
              <a:tblPr firstRow="1" firstCol="1" bandRow="1">
                <a:tableStyleId>{D7AC3CCA-C797-4891-BE02-D94E43425B78}</a:tableStyleId>
              </a:tblPr>
              <a:tblGrid>
                <a:gridCol w="2669121">
                  <a:extLst>
                    <a:ext uri="{9D8B030D-6E8A-4147-A177-3AD203B41FA5}">
                      <a16:colId xmlns:a16="http://schemas.microsoft.com/office/drawing/2014/main" val="1576833644"/>
                    </a:ext>
                  </a:extLst>
                </a:gridCol>
                <a:gridCol w="2995601">
                  <a:extLst>
                    <a:ext uri="{9D8B030D-6E8A-4147-A177-3AD203B41FA5}">
                      <a16:colId xmlns:a16="http://schemas.microsoft.com/office/drawing/2014/main" val="2025753439"/>
                    </a:ext>
                  </a:extLst>
                </a:gridCol>
                <a:gridCol w="1607278">
                  <a:extLst>
                    <a:ext uri="{9D8B030D-6E8A-4147-A177-3AD203B41FA5}">
                      <a16:colId xmlns:a16="http://schemas.microsoft.com/office/drawing/2014/main" val="2686048165"/>
                    </a:ext>
                  </a:extLst>
                </a:gridCol>
              </a:tblGrid>
              <a:tr h="440999">
                <a:tc>
                  <a:txBody>
                    <a:bodyPr/>
                    <a:lstStyle/>
                    <a:p>
                      <a:pPr>
                        <a:lnSpc>
                          <a:spcPct val="100000"/>
                        </a:lnSpc>
                        <a:spcAft>
                          <a:spcPts val="0"/>
                        </a:spcAft>
                      </a:pPr>
                      <a:r>
                        <a:rPr lang="tr-TR" sz="1100" dirty="0">
                          <a:effectLst/>
                        </a:rPr>
                        <a:t>DERSİN KODU VE ADI:</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a:t>
                      </a:r>
                      <a:r>
                        <a:rPr lang="tr-TR" sz="1100" b="0" dirty="0">
                          <a:effectLst/>
                        </a:rPr>
                        <a:t>CFA303 – 3 Boyutlu Bilgisayar Animasyonu I</a:t>
                      </a:r>
                      <a:endParaRPr lang="tr-TR" sz="1100" b="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b="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3437766680"/>
                  </a:ext>
                </a:extLst>
              </a:tr>
              <a:tr h="440999">
                <a:tc>
                  <a:txBody>
                    <a:bodyPr/>
                    <a:lstStyle/>
                    <a:p>
                      <a:pPr>
                        <a:lnSpc>
                          <a:spcPct val="100000"/>
                        </a:lnSpc>
                        <a:spcAft>
                          <a:spcPts val="0"/>
                        </a:spcAft>
                      </a:pPr>
                      <a:r>
                        <a:rPr lang="tr-TR" sz="1100" dirty="0">
                          <a:effectLst/>
                        </a:rPr>
                        <a:t>PROGRAM ADI: </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Çizgi Film ve Animasyon</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2837951263"/>
                  </a:ext>
                </a:extLst>
              </a:tr>
              <a:tr h="440999">
                <a:tc>
                  <a:txBody>
                    <a:bodyPr/>
                    <a:lstStyle/>
                    <a:p>
                      <a:pPr>
                        <a:lnSpc>
                          <a:spcPct val="100000"/>
                        </a:lnSpc>
                        <a:spcAft>
                          <a:spcPts val="0"/>
                        </a:spcAft>
                      </a:pPr>
                      <a:r>
                        <a:rPr lang="tr-TR" sz="1100" dirty="0">
                          <a:effectLst/>
                        </a:rPr>
                        <a:t>ÖĞRETİM ELEMANI</a:t>
                      </a:r>
                    </a:p>
                    <a:p>
                      <a:pPr>
                        <a:lnSpc>
                          <a:spcPct val="100000"/>
                        </a:lnSpc>
                        <a:spcAft>
                          <a:spcPts val="0"/>
                        </a:spcAft>
                      </a:pPr>
                      <a:r>
                        <a:rPr lang="tr-TR" sz="1100" dirty="0">
                          <a:effectLst/>
                        </a:rPr>
                        <a:t>ADI SOYADI VE İMZASI:</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a:txBody>
                    <a:bodyPr/>
                    <a:lstStyle/>
                    <a:p>
                      <a:pPr>
                        <a:lnSpc>
                          <a:spcPct val="100000"/>
                        </a:lnSpc>
                        <a:spcAft>
                          <a:spcPts val="0"/>
                        </a:spcAft>
                      </a:pPr>
                      <a:r>
                        <a:rPr lang="tr-TR" sz="1100" dirty="0">
                          <a:effectLst/>
                        </a:rPr>
                        <a:t> </a:t>
                      </a:r>
                      <a:r>
                        <a:rPr lang="tr-TR" sz="1100" dirty="0" err="1">
                          <a:effectLst/>
                        </a:rPr>
                        <a:t>Öğr</a:t>
                      </a:r>
                      <a:r>
                        <a:rPr lang="tr-TR" sz="1100" dirty="0">
                          <a:effectLst/>
                        </a:rPr>
                        <a:t>. Gör. Soner SAN</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776813493"/>
                  </a:ext>
                </a:extLst>
              </a:tr>
              <a:tr h="440999">
                <a:tc>
                  <a:txBody>
                    <a:bodyPr/>
                    <a:lstStyle/>
                    <a:p>
                      <a:pPr>
                        <a:lnSpc>
                          <a:spcPct val="100000"/>
                        </a:lnSpc>
                        <a:spcAft>
                          <a:spcPts val="0"/>
                        </a:spcAft>
                      </a:pPr>
                      <a:r>
                        <a:rPr lang="tr-TR" sz="1100" dirty="0">
                          <a:effectLst/>
                        </a:rPr>
                        <a:t>TARİH:</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2666592307"/>
                  </a:ext>
                </a:extLst>
              </a:tr>
              <a:tr h="440999">
                <a:tc>
                  <a:txBody>
                    <a:bodyPr/>
                    <a:lstStyle/>
                    <a:p>
                      <a:pPr>
                        <a:lnSpc>
                          <a:spcPct val="100000"/>
                        </a:lnSpc>
                        <a:spcAft>
                          <a:spcPts val="0"/>
                        </a:spcAft>
                      </a:pPr>
                      <a:r>
                        <a:rPr lang="tr-TR" sz="1100" dirty="0">
                          <a:effectLst/>
                        </a:rPr>
                        <a:t>DERSLİK:</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3490634567"/>
                  </a:ext>
                </a:extLst>
              </a:tr>
              <a:tr h="440999">
                <a:tc>
                  <a:txBody>
                    <a:bodyPr/>
                    <a:lstStyle/>
                    <a:p>
                      <a:pPr>
                        <a:lnSpc>
                          <a:spcPct val="100000"/>
                        </a:lnSpc>
                        <a:spcAft>
                          <a:spcPts val="0"/>
                        </a:spcAft>
                      </a:pPr>
                      <a:r>
                        <a:rPr lang="tr-TR" sz="1100" dirty="0">
                          <a:effectLst/>
                          <a:latin typeface="Calibri" panose="020F0502020204030204" pitchFamily="34" charset="0"/>
                          <a:ea typeface="Calibri" panose="020F0502020204030204" pitchFamily="34" charset="0"/>
                          <a:cs typeface="Times New Roman" panose="02020603050405020304" pitchFamily="18" charset="0"/>
                        </a:rPr>
                        <a:t>ÖĞRENCİNİN </a:t>
                      </a:r>
                    </a:p>
                    <a:p>
                      <a:pPr>
                        <a:lnSpc>
                          <a:spcPct val="100000"/>
                        </a:lnSpc>
                        <a:spcAft>
                          <a:spcPts val="0"/>
                        </a:spcAft>
                      </a:pPr>
                      <a:r>
                        <a:rPr lang="tr-TR" sz="1100" dirty="0">
                          <a:effectLst/>
                          <a:latin typeface="Calibri" panose="020F0502020204030204" pitchFamily="34" charset="0"/>
                          <a:ea typeface="Calibri" panose="020F0502020204030204" pitchFamily="34" charset="0"/>
                          <a:cs typeface="Times New Roman" panose="02020603050405020304" pitchFamily="18" charset="0"/>
                        </a:rPr>
                        <a:t>ADI SOYADI VE İMZASI:</a:t>
                      </a:r>
                    </a:p>
                  </a:txBody>
                  <a:tcPr marL="180000" marR="72000" marT="108000" marB="108000" anchor="ctr"/>
                </a:tc>
                <a:tc>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4081904249"/>
                  </a:ext>
                </a:extLst>
              </a:tr>
              <a:tr h="440999">
                <a:tc>
                  <a:txBody>
                    <a:bodyPr/>
                    <a:lstStyle/>
                    <a:p>
                      <a:pPr>
                        <a:lnSpc>
                          <a:spcPct val="100000"/>
                        </a:lnSpc>
                        <a:spcAft>
                          <a:spcPts val="0"/>
                        </a:spcAft>
                      </a:pPr>
                      <a:r>
                        <a:rPr lang="tr-TR" sz="1100" dirty="0">
                          <a:effectLst/>
                          <a:latin typeface="Calibri" panose="020F0502020204030204" pitchFamily="34" charset="0"/>
                          <a:ea typeface="Calibri" panose="020F0502020204030204" pitchFamily="34" charset="0"/>
                          <a:cs typeface="Times New Roman" panose="02020603050405020304" pitchFamily="18" charset="0"/>
                        </a:rPr>
                        <a:t>ÖĞRENCİ NUMARASI:</a:t>
                      </a:r>
                    </a:p>
                  </a:txBody>
                  <a:tcPr marL="180000" marR="72000" marT="108000" marB="108000" anchor="ctr"/>
                </a:tc>
                <a:tc gridSpan="2">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1352550964"/>
                  </a:ext>
                </a:extLst>
              </a:tr>
            </a:tbl>
          </a:graphicData>
        </a:graphic>
      </p:graphicFrame>
    </p:spTree>
    <p:extLst>
      <p:ext uri="{BB962C8B-B14F-4D97-AF65-F5344CB8AC3E}">
        <p14:creationId xmlns:p14="http://schemas.microsoft.com/office/powerpoint/2010/main" val="37247037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Unvan 1">
            <a:extLst>
              <a:ext uri="{FF2B5EF4-FFF2-40B4-BE49-F238E27FC236}">
                <a16:creationId xmlns:a16="http://schemas.microsoft.com/office/drawing/2014/main" id="{6FA17CFE-0502-7449-B1E1-7BEC0ABBA4D0}"/>
              </a:ext>
            </a:extLst>
          </p:cNvPr>
          <p:cNvSpPr>
            <a:spLocks noGrp="1"/>
          </p:cNvSpPr>
          <p:nvPr>
            <p:ph type="title"/>
          </p:nvPr>
        </p:nvSpPr>
        <p:spPr>
          <a:xfrm>
            <a:off x="681037" y="429120"/>
            <a:ext cx="8543925" cy="834602"/>
          </a:xfrm>
        </p:spPr>
        <p:txBody>
          <a:bodyPr anchor="t">
            <a:normAutofit/>
          </a:bodyPr>
          <a:lstStyle/>
          <a:p>
            <a:r>
              <a:rPr lang="tr-TR" sz="3600" b="1" dirty="0"/>
              <a:t>Proje Değerlendirme Kriterleri</a:t>
            </a:r>
          </a:p>
        </p:txBody>
      </p:sp>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3</a:t>
            </a:fld>
            <a:endParaRPr lang="tr-TR"/>
          </a:p>
        </p:txBody>
      </p:sp>
      <p:sp>
        <p:nvSpPr>
          <p:cNvPr id="4" name="Dikdörtgen 3">
            <a:extLst>
              <a:ext uri="{FF2B5EF4-FFF2-40B4-BE49-F238E27FC236}">
                <a16:creationId xmlns:a16="http://schemas.microsoft.com/office/drawing/2014/main" id="{75BE9470-5DE4-9C40-B088-D6CB0D659A69}"/>
              </a:ext>
            </a:extLst>
          </p:cNvPr>
          <p:cNvSpPr/>
          <p:nvPr/>
        </p:nvSpPr>
        <p:spPr>
          <a:xfrm>
            <a:off x="681037" y="1263722"/>
            <a:ext cx="8543925" cy="4647426"/>
          </a:xfrm>
          <a:prstGeom prst="rect">
            <a:avLst/>
          </a:prstGeom>
        </p:spPr>
        <p:txBody>
          <a:bodyPr wrap="square">
            <a:spAutoFit/>
          </a:bodyPr>
          <a:lstStyle/>
          <a:p>
            <a:pPr marL="342900" indent="-342900">
              <a:buFont typeface="+mj-lt"/>
              <a:buAutoNum type="arabicPeriod"/>
            </a:pPr>
            <a:r>
              <a:rPr lang="tr-TR" b="1" dirty="0"/>
              <a:t>Çıktı (10puan)</a:t>
            </a:r>
          </a:p>
          <a:p>
            <a:pPr marL="800100" lvl="1" indent="-342900">
              <a:buFont typeface="+mj-lt"/>
              <a:buAutoNum type="arabicPeriod"/>
            </a:pPr>
            <a:r>
              <a:rPr lang="tr-TR" sz="1600" dirty="0"/>
              <a:t>Kriterlere Uygun Video Çıktısı </a:t>
            </a:r>
            <a:r>
              <a:rPr lang="tr-TR" sz="1600" b="1" dirty="0"/>
              <a:t>(+5)</a:t>
            </a:r>
          </a:p>
          <a:p>
            <a:pPr marL="800100" lvl="1" indent="-342900">
              <a:buFont typeface="+mj-lt"/>
              <a:buAutoNum type="arabicPeriod"/>
            </a:pPr>
            <a:r>
              <a:rPr lang="tr-TR" sz="1600" dirty="0"/>
              <a:t>Kriterlere Uygun Sunum Çıktısı </a:t>
            </a:r>
            <a:r>
              <a:rPr lang="tr-TR" sz="1600" b="1" dirty="0"/>
              <a:t>(+5)</a:t>
            </a:r>
            <a:br>
              <a:rPr lang="tr-TR" sz="1600" b="1" dirty="0"/>
            </a:br>
            <a:endParaRPr lang="tr-TR" sz="1600" b="1" dirty="0"/>
          </a:p>
          <a:p>
            <a:pPr marL="342900" indent="-342900">
              <a:buFont typeface="+mj-lt"/>
              <a:buAutoNum type="arabicPeriod"/>
            </a:pPr>
            <a:r>
              <a:rPr lang="tr-TR" b="1" dirty="0"/>
              <a:t>İçerik (10puan)</a:t>
            </a:r>
          </a:p>
          <a:p>
            <a:pPr marL="800100" lvl="1" indent="-342900">
              <a:buFont typeface="+mj-lt"/>
              <a:buAutoNum type="arabicPeriod"/>
            </a:pPr>
            <a:r>
              <a:rPr lang="tr-TR" sz="1600" dirty="0"/>
              <a:t>Ad, Tür, Özet </a:t>
            </a:r>
            <a:r>
              <a:rPr lang="tr-TR" sz="1600" b="1" dirty="0"/>
              <a:t>(+5)</a:t>
            </a:r>
          </a:p>
          <a:p>
            <a:pPr marL="800100" lvl="1" indent="-342900">
              <a:buFont typeface="+mj-lt"/>
              <a:buAutoNum type="arabicPeriod"/>
            </a:pPr>
            <a:r>
              <a:rPr lang="tr-TR" sz="1600" dirty="0"/>
              <a:t>Senaryo ve Zaman Planlaması </a:t>
            </a:r>
            <a:r>
              <a:rPr lang="tr-TR" sz="1600" b="1" dirty="0"/>
              <a:t>(+5)</a:t>
            </a:r>
            <a:br>
              <a:rPr lang="tr-TR" sz="1600" b="1" dirty="0"/>
            </a:br>
            <a:endParaRPr lang="tr-TR" sz="1600" b="1" dirty="0"/>
          </a:p>
          <a:p>
            <a:pPr marL="342900" indent="-342900">
              <a:buFont typeface="+mj-lt"/>
              <a:buAutoNum type="arabicPeriod"/>
            </a:pPr>
            <a:r>
              <a:rPr lang="tr-TR" b="1" dirty="0"/>
              <a:t>Konsept (20puan)</a:t>
            </a:r>
          </a:p>
          <a:p>
            <a:pPr marL="800100" lvl="1" indent="-342900">
              <a:buFont typeface="+mj-lt"/>
              <a:buAutoNum type="arabicPeriod"/>
            </a:pPr>
            <a:r>
              <a:rPr lang="tr-TR" sz="1600" dirty="0"/>
              <a:t>Sahne/Mekan/Kurgu Tasarımları </a:t>
            </a:r>
            <a:r>
              <a:rPr lang="tr-TR" sz="1600" i="1" dirty="0">
                <a:solidFill>
                  <a:prstClr val="black"/>
                </a:solidFill>
              </a:rPr>
              <a:t>(</a:t>
            </a:r>
            <a:r>
              <a:rPr lang="tr-TR" sz="1600" i="1" dirty="0" err="1">
                <a:solidFill>
                  <a:prstClr val="black"/>
                </a:solidFill>
              </a:rPr>
              <a:t>Storyboards</a:t>
            </a:r>
            <a:r>
              <a:rPr lang="tr-TR" sz="1600" i="1" dirty="0">
                <a:solidFill>
                  <a:prstClr val="black"/>
                </a:solidFill>
              </a:rPr>
              <a:t>) </a:t>
            </a:r>
            <a:r>
              <a:rPr lang="tr-TR" sz="1600" b="1" dirty="0">
                <a:solidFill>
                  <a:prstClr val="black"/>
                </a:solidFill>
              </a:rPr>
              <a:t>(+10)</a:t>
            </a:r>
            <a:endParaRPr lang="tr-TR" sz="1600" b="1" dirty="0"/>
          </a:p>
          <a:p>
            <a:pPr marL="800100" lvl="1" indent="-342900">
              <a:buFont typeface="+mj-lt"/>
              <a:buAutoNum type="arabicPeriod"/>
            </a:pPr>
            <a:r>
              <a:rPr lang="tr-TR" sz="1600" dirty="0"/>
              <a:t>Konsept/Görsel Bütünlük (Renk/Materyal/Işık/Kamera/Kadraj kullanımı) </a:t>
            </a:r>
            <a:r>
              <a:rPr lang="tr-TR" sz="1600" b="1" dirty="0"/>
              <a:t>(+10)</a:t>
            </a:r>
            <a:br>
              <a:rPr lang="tr-TR" sz="1600" b="1" dirty="0"/>
            </a:br>
            <a:endParaRPr lang="tr-TR" sz="1600" b="1" dirty="0"/>
          </a:p>
          <a:p>
            <a:pPr marL="342900" indent="-342900">
              <a:buFont typeface="+mj-lt"/>
              <a:buAutoNum type="arabicPeriod"/>
            </a:pPr>
            <a:r>
              <a:rPr lang="tr-TR" b="1" dirty="0"/>
              <a:t>Animasyon (60puan)</a:t>
            </a:r>
          </a:p>
          <a:p>
            <a:pPr marL="800100" lvl="1" indent="-342900">
              <a:buFont typeface="+mj-lt"/>
              <a:buAutoNum type="arabicPeriod"/>
            </a:pPr>
            <a:r>
              <a:rPr lang="tr-TR" sz="1600" dirty="0"/>
              <a:t>Animasyon Senaryo Uyumluluğu </a:t>
            </a:r>
            <a:r>
              <a:rPr lang="tr-TR" sz="1600" b="1" dirty="0"/>
              <a:t>(+10)</a:t>
            </a:r>
          </a:p>
          <a:p>
            <a:pPr marL="800100" lvl="1" indent="-342900">
              <a:buFont typeface="+mj-lt"/>
              <a:buAutoNum type="arabicPeriod"/>
            </a:pPr>
            <a:r>
              <a:rPr lang="tr-TR" sz="1600" dirty="0"/>
              <a:t>Sahneler Arası Geçişler </a:t>
            </a:r>
            <a:r>
              <a:rPr lang="tr-TR" sz="1600" b="1" dirty="0"/>
              <a:t>(+10)</a:t>
            </a:r>
          </a:p>
          <a:p>
            <a:pPr marL="800100" lvl="1" indent="-342900">
              <a:buFont typeface="+mj-lt"/>
              <a:buAutoNum type="arabicPeriod"/>
            </a:pPr>
            <a:r>
              <a:rPr lang="tr-TR" sz="1600" dirty="0"/>
              <a:t>Morfolojik (</a:t>
            </a:r>
            <a:r>
              <a:rPr lang="tr-TR" sz="1600" i="1" dirty="0" err="1"/>
              <a:t>Morphological</a:t>
            </a:r>
            <a:r>
              <a:rPr lang="tr-TR" sz="1600" dirty="0"/>
              <a:t>) Animasyon Ögelerinin Kullanımı </a:t>
            </a:r>
            <a:r>
              <a:rPr lang="tr-TR" sz="1600" b="1" dirty="0"/>
              <a:t>(+10)</a:t>
            </a:r>
          </a:p>
          <a:p>
            <a:pPr marL="800100" lvl="1" indent="-342900">
              <a:buFont typeface="+mj-lt"/>
              <a:buAutoNum type="arabicPeriod"/>
            </a:pPr>
            <a:r>
              <a:rPr lang="tr-TR" sz="1600" dirty="0"/>
              <a:t>3D Fizik ve Partikül Efekt Kullanımı </a:t>
            </a:r>
            <a:r>
              <a:rPr lang="tr-TR" sz="1600" b="1" dirty="0"/>
              <a:t>(+15)</a:t>
            </a:r>
          </a:p>
          <a:p>
            <a:pPr marL="800100" lvl="1" indent="-342900">
              <a:buFont typeface="+mj-lt"/>
              <a:buAutoNum type="arabicPeriod"/>
            </a:pPr>
            <a:r>
              <a:rPr lang="tr-TR" sz="1600" dirty="0"/>
              <a:t>Yol (</a:t>
            </a:r>
            <a:r>
              <a:rPr lang="tr-TR" sz="1600" i="1" dirty="0" err="1"/>
              <a:t>Path</a:t>
            </a:r>
            <a:r>
              <a:rPr lang="tr-TR" sz="1600" dirty="0"/>
              <a:t>) ve Kısıtlayıcı (</a:t>
            </a:r>
            <a:r>
              <a:rPr lang="tr-TR" sz="1600" i="1" dirty="0" err="1"/>
              <a:t>Constrains</a:t>
            </a:r>
            <a:r>
              <a:rPr lang="tr-TR" sz="1600" dirty="0"/>
              <a:t>) vb. Animasyon Ögelerinin Kullanımı </a:t>
            </a:r>
            <a:r>
              <a:rPr lang="tr-TR" sz="1600" b="1" dirty="0"/>
              <a:t>(+15)</a:t>
            </a:r>
          </a:p>
        </p:txBody>
      </p:sp>
    </p:spTree>
    <p:extLst>
      <p:ext uri="{BB962C8B-B14F-4D97-AF65-F5344CB8AC3E}">
        <p14:creationId xmlns:p14="http://schemas.microsoft.com/office/powerpoint/2010/main" val="410986977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4</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8"/>
            <a:ext cx="8543925" cy="760288"/>
          </a:xfrm>
        </p:spPr>
        <p:txBody>
          <a:bodyPr anchor="t">
            <a:normAutofit/>
          </a:bodyPr>
          <a:lstStyle/>
          <a:p>
            <a:r>
              <a:rPr lang="tr-TR" sz="3600" b="1" dirty="0"/>
              <a:t>1. Proje</a:t>
            </a:r>
          </a:p>
        </p:txBody>
      </p:sp>
      <p:sp>
        <p:nvSpPr>
          <p:cNvPr id="6" name="Dikdörtgen 5">
            <a:extLst>
              <a:ext uri="{FF2B5EF4-FFF2-40B4-BE49-F238E27FC236}">
                <a16:creationId xmlns:a16="http://schemas.microsoft.com/office/drawing/2014/main" id="{995E1DDF-4216-EF4F-B25E-A4CC18AD5DD4}"/>
              </a:ext>
            </a:extLst>
          </p:cNvPr>
          <p:cNvSpPr/>
          <p:nvPr/>
        </p:nvSpPr>
        <p:spPr>
          <a:xfrm>
            <a:off x="681037" y="1027908"/>
            <a:ext cx="8543925" cy="2126864"/>
          </a:xfrm>
          <a:prstGeom prst="rect">
            <a:avLst/>
          </a:prstGeom>
        </p:spPr>
        <p:txBody>
          <a:bodyPr wrap="square">
            <a:spAutoFit/>
          </a:bodyPr>
          <a:lstStyle/>
          <a:p>
            <a:pPr marL="342900" indent="-342900">
              <a:lnSpc>
                <a:spcPct val="150000"/>
              </a:lnSpc>
              <a:buFont typeface="+mj-lt"/>
              <a:buAutoNum type="arabicPeriod"/>
            </a:pPr>
            <a:r>
              <a:rPr lang="tr-TR" b="1" dirty="0"/>
              <a:t>Proje Adı				: </a:t>
            </a:r>
            <a:r>
              <a:rPr lang="tr-TR" dirty="0"/>
              <a:t>Proje Adı Yazın</a:t>
            </a:r>
          </a:p>
          <a:p>
            <a:pPr marL="342900" indent="-342900">
              <a:lnSpc>
                <a:spcPct val="150000"/>
              </a:lnSpc>
              <a:buFont typeface="+mj-lt"/>
              <a:buAutoNum type="arabicPeriod"/>
            </a:pPr>
            <a:r>
              <a:rPr lang="tr-TR" b="1" dirty="0"/>
              <a:t>Proje Türü				: </a:t>
            </a:r>
            <a:r>
              <a:rPr lang="tr-TR" dirty="0"/>
              <a:t>Projenizin Türünü Yazın</a:t>
            </a:r>
          </a:p>
          <a:p>
            <a:pPr marL="342900" indent="-342900">
              <a:lnSpc>
                <a:spcPct val="150000"/>
              </a:lnSpc>
              <a:buFont typeface="+mj-lt"/>
              <a:buAutoNum type="arabicPeriod"/>
            </a:pPr>
            <a:r>
              <a:rPr lang="tr-TR" b="1" dirty="0"/>
              <a:t>Proje Özeti/Tanımı		: </a:t>
            </a:r>
            <a:br>
              <a:rPr lang="tr-TR" b="1" dirty="0"/>
            </a:br>
            <a:r>
              <a:rPr lang="tr-TR" dirty="0"/>
              <a:t>Projenizin (hikayenizin) kısa özetini bu alana yazın! (En fazla 50 kelime)</a:t>
            </a:r>
            <a:br>
              <a:rPr lang="tr-TR" dirty="0"/>
            </a:br>
            <a:endParaRPr lang="tr-TR" dirty="0"/>
          </a:p>
        </p:txBody>
      </p:sp>
    </p:spTree>
    <p:extLst>
      <p:ext uri="{BB962C8B-B14F-4D97-AF65-F5344CB8AC3E}">
        <p14:creationId xmlns:p14="http://schemas.microsoft.com/office/powerpoint/2010/main" val="28465236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5</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7"/>
            <a:ext cx="8543925" cy="662781"/>
          </a:xfrm>
        </p:spPr>
        <p:txBody>
          <a:bodyPr anchor="t">
            <a:normAutofit/>
          </a:bodyPr>
          <a:lstStyle/>
          <a:p>
            <a:r>
              <a:rPr lang="tr-TR" sz="3600" b="1" dirty="0"/>
              <a:t>2. Senaryo (Proje Adı)</a:t>
            </a:r>
          </a:p>
        </p:txBody>
      </p:sp>
      <p:sp>
        <p:nvSpPr>
          <p:cNvPr id="6" name="Dikdörtgen 5">
            <a:extLst>
              <a:ext uri="{FF2B5EF4-FFF2-40B4-BE49-F238E27FC236}">
                <a16:creationId xmlns:a16="http://schemas.microsoft.com/office/drawing/2014/main" id="{995E1DDF-4216-EF4F-B25E-A4CC18AD5DD4}"/>
              </a:ext>
            </a:extLst>
          </p:cNvPr>
          <p:cNvSpPr/>
          <p:nvPr/>
        </p:nvSpPr>
        <p:spPr>
          <a:xfrm>
            <a:off x="681037" y="1027908"/>
            <a:ext cx="8543925" cy="5078313"/>
          </a:xfrm>
          <a:prstGeom prst="rect">
            <a:avLst/>
          </a:prstGeom>
        </p:spPr>
        <p:txBody>
          <a:bodyPr wrap="square">
            <a:spAutoFit/>
          </a:bodyPr>
          <a:lstStyle/>
          <a:p>
            <a:r>
              <a:rPr lang="tr-TR" sz="1600" b="1" dirty="0"/>
              <a:t>Sahne 1: (Dış Mekan, Gündüz)</a:t>
            </a:r>
            <a:endParaRPr lang="tr-TR" sz="1600" dirty="0"/>
          </a:p>
          <a:p>
            <a:r>
              <a:rPr lang="tr-TR" sz="1200" b="1" dirty="0"/>
              <a:t>Tanım: </a:t>
            </a:r>
            <a:r>
              <a:rPr lang="tr-TR" sz="1200" dirty="0"/>
              <a:t>Kahverengi bir masanın üzerinde, mum ışığının altında duran kitap ortasından açılır. Sahnenin sağında bir göl vardır. Arkada bir yanardağ bulunmaktadır ve dumanı tütmektedir. Sahnenin solunda bulunan </a:t>
            </a:r>
            <a:r>
              <a:rPr lang="tr-TR" sz="1200" dirty="0" err="1"/>
              <a:t>Diplodocus</a:t>
            </a:r>
            <a:r>
              <a:rPr lang="tr-TR" sz="1200" dirty="0"/>
              <a:t> başını kaldırıp önündeki ağacın yapraklarına bakar. Bu esnada </a:t>
            </a:r>
            <a:r>
              <a:rPr lang="tr-TR" sz="1200" dirty="0" err="1"/>
              <a:t>Velociraptor'lar</a:t>
            </a:r>
            <a:r>
              <a:rPr lang="tr-TR" sz="1200" dirty="0"/>
              <a:t> göl kenarında, sürü halinde koşuşturmaktadır.  Bu sırada dış ses konuşmaya başlar.</a:t>
            </a:r>
            <a:br>
              <a:rPr lang="tr-TR" sz="1200" dirty="0"/>
            </a:br>
            <a:br>
              <a:rPr lang="tr-TR" sz="1200" dirty="0"/>
            </a:br>
            <a:r>
              <a:rPr lang="tr-TR" sz="1200" b="1" dirty="0" err="1"/>
              <a:t>Dialog</a:t>
            </a:r>
            <a:endParaRPr lang="tr-TR" sz="1200" b="1" dirty="0"/>
          </a:p>
          <a:p>
            <a:r>
              <a:rPr lang="tr-TR" sz="1200" b="1" dirty="0"/>
              <a:t>Dış Ses: </a:t>
            </a:r>
            <a:r>
              <a:rPr lang="tr-TR" sz="1200" dirty="0"/>
              <a:t>Uzun uzun zaman önce Mezozoik çağda her şeyden habersiz yaşayan dinozorlar vardı.</a:t>
            </a:r>
            <a:br>
              <a:rPr lang="tr-TR" sz="1200" dirty="0"/>
            </a:br>
            <a:r>
              <a:rPr lang="tr-TR" sz="1200" i="1" dirty="0"/>
              <a:t>(Süre: 18 sn.)</a:t>
            </a:r>
            <a:br>
              <a:rPr lang="tr-TR" sz="1200" dirty="0"/>
            </a:br>
            <a:endParaRPr lang="tr-TR" sz="1200" dirty="0"/>
          </a:p>
          <a:p>
            <a:r>
              <a:rPr lang="tr-TR" sz="1600" b="1" dirty="0"/>
              <a:t>Sahne 2: (Dış Mekan, Gündüz)</a:t>
            </a:r>
            <a:endParaRPr lang="tr-TR" sz="1600" dirty="0"/>
          </a:p>
          <a:p>
            <a:r>
              <a:rPr lang="tr-TR" sz="1200" b="1" dirty="0"/>
              <a:t>Tanım: </a:t>
            </a:r>
            <a:r>
              <a:rPr lang="tr-TR" sz="1200" dirty="0"/>
              <a:t>Bir </a:t>
            </a:r>
            <a:r>
              <a:rPr lang="tr-TR" sz="1200" dirty="0" err="1"/>
              <a:t>Pteranodon</a:t>
            </a:r>
            <a:r>
              <a:rPr lang="tr-TR" sz="1200" dirty="0"/>
              <a:t> gökyüzünde süzülmektedir. Hemen sağ alt çaprazında bir </a:t>
            </a:r>
            <a:r>
              <a:rPr lang="tr-TR" sz="1200" dirty="0" err="1"/>
              <a:t>Trex</a:t>
            </a:r>
            <a:r>
              <a:rPr lang="tr-TR" sz="1200" dirty="0"/>
              <a:t> bağırmaktadır.</a:t>
            </a:r>
          </a:p>
          <a:p>
            <a:endParaRPr lang="tr-TR" sz="1200" dirty="0"/>
          </a:p>
          <a:p>
            <a:r>
              <a:rPr lang="tr-TR" sz="1200" b="1" dirty="0" err="1"/>
              <a:t>Dialog</a:t>
            </a:r>
            <a:endParaRPr lang="tr-TR" sz="1200" b="1" dirty="0"/>
          </a:p>
          <a:p>
            <a:r>
              <a:rPr lang="tr-TR" sz="1200" b="1" dirty="0" err="1"/>
              <a:t>Trex</a:t>
            </a:r>
            <a:r>
              <a:rPr lang="tr-TR" sz="1200" b="1" dirty="0"/>
              <a:t>: </a:t>
            </a:r>
            <a:r>
              <a:rPr lang="tr-TR" sz="1200" dirty="0"/>
              <a:t>Bu dinozorlar ömürlerini daha büyük dinozorlardan saklanarak, avlanarak, uyuyarak ve etrafta koşuşturarak hatta uçarak geçirirlerdi. </a:t>
            </a:r>
            <a:br>
              <a:rPr lang="tr-TR" sz="1200" dirty="0"/>
            </a:br>
            <a:r>
              <a:rPr lang="tr-TR" sz="1200" i="1" dirty="0"/>
              <a:t>(Süre: 14 sn.)</a:t>
            </a:r>
          </a:p>
          <a:p>
            <a:endParaRPr lang="tr-TR" sz="1200" i="1" dirty="0"/>
          </a:p>
          <a:p>
            <a:r>
              <a:rPr lang="tr-TR" sz="1600" b="1" dirty="0"/>
              <a:t>Sahne 3: (İç Mekan, Gündüz)</a:t>
            </a:r>
            <a:endParaRPr lang="tr-TR" sz="1600" dirty="0"/>
          </a:p>
          <a:p>
            <a:r>
              <a:rPr lang="tr-TR" sz="1200" b="1" dirty="0"/>
              <a:t>Tanım: </a:t>
            </a:r>
            <a:r>
              <a:rPr lang="tr-TR" sz="1200" dirty="0"/>
              <a:t>Bir mağaranın kumtaşı rengindeki duvarına siyah bir kömürle dinozor resmi çizen bir homo-</a:t>
            </a:r>
            <a:r>
              <a:rPr lang="tr-TR" sz="1200" dirty="0" err="1"/>
              <a:t>sapiens</a:t>
            </a:r>
            <a:r>
              <a:rPr lang="tr-TR" sz="1200" dirty="0"/>
              <a:t> görülür, başka bir homo-</a:t>
            </a:r>
            <a:r>
              <a:rPr lang="tr-TR" sz="1200" dirty="0" err="1"/>
              <a:t>sapiens</a:t>
            </a:r>
            <a:r>
              <a:rPr lang="tr-TR" sz="1200" dirty="0"/>
              <a:t> elindeki meşale ile ona ışık tutmaktadır.</a:t>
            </a:r>
          </a:p>
          <a:p>
            <a:endParaRPr lang="tr-TR" sz="1200" dirty="0"/>
          </a:p>
          <a:p>
            <a:r>
              <a:rPr lang="tr-TR" sz="1200" b="1" dirty="0" err="1"/>
              <a:t>Dialog</a:t>
            </a:r>
            <a:endParaRPr lang="tr-TR" sz="1200" b="1" dirty="0"/>
          </a:p>
          <a:p>
            <a:r>
              <a:rPr lang="tr-TR" sz="1200" b="1" dirty="0"/>
              <a:t>Dış Ses:</a:t>
            </a:r>
            <a:r>
              <a:rPr lang="tr-TR" sz="1200" dirty="0"/>
              <a:t> Dünyanın ilk zamanlarına tanıklık eden bu canlılar, ilk insanlar yani homo-</a:t>
            </a:r>
            <a:r>
              <a:rPr lang="tr-TR" sz="1200" dirty="0" err="1"/>
              <a:t>sapienslerden</a:t>
            </a:r>
            <a:r>
              <a:rPr lang="tr-TR" sz="1200" dirty="0"/>
              <a:t> milyonlarca yıl önce yeryüzünün hükümdarıydılar. </a:t>
            </a:r>
            <a:br>
              <a:rPr lang="tr-TR" sz="1200" dirty="0"/>
            </a:br>
            <a:r>
              <a:rPr lang="tr-TR" sz="1200" i="1" dirty="0"/>
              <a:t>(Süre: 12 sn.)</a:t>
            </a:r>
            <a:endParaRPr lang="tr-TR" sz="1200" dirty="0"/>
          </a:p>
          <a:p>
            <a:endParaRPr lang="tr-TR" sz="1200" dirty="0"/>
          </a:p>
        </p:txBody>
      </p:sp>
    </p:spTree>
    <p:extLst>
      <p:ext uri="{BB962C8B-B14F-4D97-AF65-F5344CB8AC3E}">
        <p14:creationId xmlns:p14="http://schemas.microsoft.com/office/powerpoint/2010/main" val="28576685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6</a:t>
            </a:fld>
            <a:endParaRPr lang="tr-TR"/>
          </a:p>
        </p:txBody>
      </p:sp>
      <p:sp>
        <p:nvSpPr>
          <p:cNvPr id="6" name="Dikdörtgen 5">
            <a:extLst>
              <a:ext uri="{FF2B5EF4-FFF2-40B4-BE49-F238E27FC236}">
                <a16:creationId xmlns:a16="http://schemas.microsoft.com/office/drawing/2014/main" id="{995E1DDF-4216-EF4F-B25E-A4CC18AD5DD4}"/>
              </a:ext>
            </a:extLst>
          </p:cNvPr>
          <p:cNvSpPr/>
          <p:nvPr/>
        </p:nvSpPr>
        <p:spPr>
          <a:xfrm>
            <a:off x="681037" y="423274"/>
            <a:ext cx="8543925" cy="3970318"/>
          </a:xfrm>
          <a:prstGeom prst="rect">
            <a:avLst/>
          </a:prstGeom>
        </p:spPr>
        <p:txBody>
          <a:bodyPr wrap="square">
            <a:spAutoFit/>
          </a:bodyPr>
          <a:lstStyle/>
          <a:p>
            <a:r>
              <a:rPr lang="tr-TR" sz="1600" b="1" dirty="0"/>
              <a:t>Sahne 4: (Dış Mekan, Gündüz)</a:t>
            </a:r>
            <a:endParaRPr lang="tr-TR" sz="1600" dirty="0"/>
          </a:p>
          <a:p>
            <a:r>
              <a:rPr lang="tr-TR" sz="1200" b="1" dirty="0"/>
              <a:t>Tanım: </a:t>
            </a:r>
            <a:r>
              <a:rPr lang="tr-TR" sz="1200" dirty="0"/>
              <a:t>Yıldızlı gökyüzünden yere doğru inen, alevler içinde devasa ve gri renkli bir meteor gözükmektedir.</a:t>
            </a:r>
          </a:p>
          <a:p>
            <a:endParaRPr lang="tr-TR" sz="1200" b="1" dirty="0"/>
          </a:p>
          <a:p>
            <a:r>
              <a:rPr lang="tr-TR" sz="1200" b="1" dirty="0" err="1"/>
              <a:t>Dialog</a:t>
            </a:r>
            <a:endParaRPr lang="tr-TR" sz="1200" b="1" dirty="0"/>
          </a:p>
          <a:p>
            <a:r>
              <a:rPr lang="tr-TR" sz="1200" b="1" dirty="0"/>
              <a:t>Dış Ses:</a:t>
            </a:r>
            <a:r>
              <a:rPr lang="tr-TR" sz="1200" dirty="0"/>
              <a:t> </a:t>
            </a:r>
            <a:r>
              <a:rPr lang="tr-TR" sz="1200" dirty="0" err="1"/>
              <a:t>Taa</a:t>
            </a:r>
            <a:r>
              <a:rPr lang="tr-TR" sz="1200" dirty="0"/>
              <a:t> ki bir gün devasa bir meteor dünyaya çarparak soylarını tüketene kadar...</a:t>
            </a:r>
            <a:br>
              <a:rPr lang="tr-TR" sz="1200" dirty="0"/>
            </a:br>
            <a:r>
              <a:rPr lang="tr-TR" sz="1200" i="1" dirty="0"/>
              <a:t>(Süre: 8 sn.)</a:t>
            </a:r>
            <a:endParaRPr lang="tr-TR" sz="1200" dirty="0"/>
          </a:p>
          <a:p>
            <a:br>
              <a:rPr lang="tr-TR" sz="1200" dirty="0"/>
            </a:br>
            <a:endParaRPr lang="tr-TR" sz="1200" dirty="0"/>
          </a:p>
          <a:p>
            <a:r>
              <a:rPr lang="tr-TR" sz="1600" b="1" dirty="0"/>
              <a:t>Sahne 5: (Dış Mekan, Gündüz)</a:t>
            </a:r>
            <a:endParaRPr lang="tr-TR" sz="1600" dirty="0"/>
          </a:p>
          <a:p>
            <a:r>
              <a:rPr lang="tr-TR" sz="1200" b="1" dirty="0"/>
              <a:t>Tanım: </a:t>
            </a:r>
            <a:r>
              <a:rPr lang="tr-TR" sz="1200" dirty="0"/>
              <a:t>Düz bir toprak zemin üzerinde, yan yana duran </a:t>
            </a:r>
            <a:r>
              <a:rPr lang="tr-TR" sz="1200" dirty="0" err="1"/>
              <a:t>Trex</a:t>
            </a:r>
            <a:r>
              <a:rPr lang="tr-TR" sz="1200" dirty="0"/>
              <a:t> ve timsah gözükmektedir. Aynı zamanda ikisinin benzerlikleri yazı halinde ekrana gelmektedir. Kitabın sayfaları yavaşça kapanır. </a:t>
            </a:r>
          </a:p>
          <a:p>
            <a:br>
              <a:rPr lang="tr-TR" sz="1200" b="1" dirty="0"/>
            </a:br>
            <a:r>
              <a:rPr lang="tr-TR" sz="1200" b="1" dirty="0" err="1"/>
              <a:t>Dialog</a:t>
            </a:r>
            <a:br>
              <a:rPr lang="tr-TR" sz="1200" b="1" dirty="0"/>
            </a:br>
            <a:r>
              <a:rPr lang="tr-TR" sz="1200" b="1" dirty="0"/>
              <a:t>Dış Ses: </a:t>
            </a:r>
            <a:r>
              <a:rPr lang="tr-TR" sz="1200" dirty="0"/>
              <a:t>Dinozorların devri bu şekilde son buldu. Fakat bazı bilim insanlarına göre timsahlar, dinozorların torunlarıdır. Kim bilir belki milyonlarca yıl sonra tekrar ortaya çıkarlar... </a:t>
            </a:r>
            <a:br>
              <a:rPr lang="tr-TR" sz="1200" dirty="0"/>
            </a:br>
            <a:r>
              <a:rPr lang="tr-TR" sz="1200" i="1" dirty="0"/>
              <a:t>(Süre: 16 sn.)</a:t>
            </a:r>
            <a:endParaRPr lang="tr-TR" sz="1200" dirty="0"/>
          </a:p>
          <a:p>
            <a:br>
              <a:rPr lang="tr-TR" sz="1200" dirty="0"/>
            </a:br>
            <a:endParaRPr lang="tr-TR" sz="1200" dirty="0"/>
          </a:p>
          <a:p>
            <a:r>
              <a:rPr lang="tr-TR" sz="1600" b="1" dirty="0"/>
              <a:t>Senaryo Özeti:</a:t>
            </a:r>
          </a:p>
          <a:p>
            <a:r>
              <a:rPr lang="tr-TR" sz="1200" i="1" dirty="0"/>
              <a:t>(Toplam: 5 Sahne, 68 saniye, 2.040 </a:t>
            </a:r>
            <a:r>
              <a:rPr lang="tr-TR" sz="1200" i="1" dirty="0" err="1"/>
              <a:t>frame</a:t>
            </a:r>
            <a:r>
              <a:rPr lang="tr-TR" sz="1200" i="1" dirty="0"/>
              <a:t>)</a:t>
            </a:r>
            <a:endParaRPr lang="tr-TR" sz="1200" dirty="0"/>
          </a:p>
        </p:txBody>
      </p:sp>
    </p:spTree>
    <p:extLst>
      <p:ext uri="{BB962C8B-B14F-4D97-AF65-F5344CB8AC3E}">
        <p14:creationId xmlns:p14="http://schemas.microsoft.com/office/powerpoint/2010/main" val="11288083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7</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8"/>
            <a:ext cx="8543925" cy="689950"/>
          </a:xfrm>
        </p:spPr>
        <p:txBody>
          <a:bodyPr anchor="t">
            <a:normAutofit/>
          </a:bodyPr>
          <a:lstStyle/>
          <a:p>
            <a:r>
              <a:rPr lang="tr-TR" sz="3600" b="1" dirty="0"/>
              <a:t>3. Konsept &gt; Kurgu Tasarımları (</a:t>
            </a:r>
            <a:r>
              <a:rPr lang="tr-TR" sz="3600" b="1" dirty="0" err="1"/>
              <a:t>Storyboard</a:t>
            </a:r>
            <a:r>
              <a:rPr lang="tr-TR" sz="3600" b="1" dirty="0"/>
              <a:t>)</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 için ürettiğiniz</a:t>
            </a:r>
          </a:p>
          <a:p>
            <a:pPr algn="ctr"/>
            <a:r>
              <a:rPr lang="tr-TR" sz="1463" dirty="0">
                <a:solidFill>
                  <a:schemeClr val="tx1">
                    <a:lumMod val="50000"/>
                    <a:lumOff val="50000"/>
                  </a:schemeClr>
                </a:solidFill>
              </a:rPr>
              <a:t>(elle çizdiğiniz ve marker veya suluboya ile renklendirdiğiniz)</a:t>
            </a:r>
          </a:p>
          <a:p>
            <a:pPr algn="ctr"/>
            <a:r>
              <a:rPr lang="tr-TR" sz="1463" i="1" dirty="0" err="1">
                <a:solidFill>
                  <a:schemeClr val="tx1">
                    <a:lumMod val="50000"/>
                    <a:lumOff val="50000"/>
                  </a:schemeClr>
                </a:solidFill>
              </a:rPr>
              <a:t>storyboards</a:t>
            </a:r>
            <a:r>
              <a:rPr lang="tr-TR" sz="1463" i="1" dirty="0">
                <a:solidFill>
                  <a:schemeClr val="tx1">
                    <a:lumMod val="50000"/>
                    <a:lumOff val="50000"/>
                  </a:schemeClr>
                </a:solidFill>
              </a:rPr>
              <a:t> </a:t>
            </a:r>
            <a:r>
              <a:rPr lang="tr-TR" sz="1463" dirty="0">
                <a:solidFill>
                  <a:schemeClr val="tx1">
                    <a:lumMod val="50000"/>
                    <a:lumOff val="50000"/>
                  </a:schemeClr>
                </a:solidFill>
              </a:rPr>
              <a:t>çizimlerinizi</a:t>
            </a:r>
          </a:p>
          <a:p>
            <a:pPr algn="ctr"/>
            <a:r>
              <a:rPr lang="tr-TR" sz="1463" dirty="0">
                <a:solidFill>
                  <a:schemeClr val="tx1">
                    <a:lumMod val="50000"/>
                    <a:lumOff val="50000"/>
                  </a:schemeClr>
                </a:solidFill>
              </a:rPr>
              <a:t>bu sayfanın arkasına ekleyin!</a:t>
            </a:r>
          </a:p>
        </p:txBody>
      </p:sp>
    </p:spTree>
    <p:extLst>
      <p:ext uri="{BB962C8B-B14F-4D97-AF65-F5344CB8AC3E}">
        <p14:creationId xmlns:p14="http://schemas.microsoft.com/office/powerpoint/2010/main" val="409826217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8</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7"/>
            <a:ext cx="8543925" cy="710047"/>
          </a:xfrm>
        </p:spPr>
        <p:txBody>
          <a:bodyPr anchor="t">
            <a:normAutofit/>
          </a:bodyPr>
          <a:lstStyle/>
          <a:p>
            <a:r>
              <a:rPr lang="tr-TR" sz="3600" b="1" dirty="0"/>
              <a:t>3. Konsept &gt; Sahne/Mekan Tasarımları</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 için ürettiğiniz</a:t>
            </a:r>
          </a:p>
          <a:p>
            <a:pPr algn="ctr"/>
            <a:r>
              <a:rPr lang="tr-TR" sz="1463" i="1" dirty="0">
                <a:solidFill>
                  <a:schemeClr val="tx1">
                    <a:lumMod val="50000"/>
                    <a:lumOff val="50000"/>
                  </a:schemeClr>
                </a:solidFill>
              </a:rPr>
              <a:t>3D modelleme süreçlerinden aldığınız </a:t>
            </a:r>
            <a:r>
              <a:rPr lang="tr-TR" sz="1463" dirty="0">
                <a:solidFill>
                  <a:schemeClr val="tx1">
                    <a:lumMod val="50000"/>
                    <a:lumOff val="50000"/>
                  </a:schemeClr>
                </a:solidFill>
              </a:rPr>
              <a:t>ekran görüntülerini</a:t>
            </a:r>
          </a:p>
          <a:p>
            <a:pPr algn="ctr"/>
            <a:r>
              <a:rPr lang="tr-TR" sz="1463" dirty="0">
                <a:solidFill>
                  <a:schemeClr val="tx1">
                    <a:lumMod val="50000"/>
                    <a:lumOff val="50000"/>
                  </a:schemeClr>
                </a:solidFill>
              </a:rPr>
              <a:t>bu sayfaya ekleyin!</a:t>
            </a:r>
          </a:p>
        </p:txBody>
      </p:sp>
    </p:spTree>
    <p:extLst>
      <p:ext uri="{BB962C8B-B14F-4D97-AF65-F5344CB8AC3E}">
        <p14:creationId xmlns:p14="http://schemas.microsoft.com/office/powerpoint/2010/main" val="176679480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9</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7"/>
            <a:ext cx="8543925" cy="730143"/>
          </a:xfrm>
        </p:spPr>
        <p:txBody>
          <a:bodyPr anchor="t">
            <a:normAutofit/>
          </a:bodyPr>
          <a:lstStyle/>
          <a:p>
            <a:r>
              <a:rPr lang="tr-TR" sz="3600" b="1" dirty="0"/>
              <a:t>4. Sonuç Görüntüleri &gt; Sahne 1</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1. sahnesine ait çıktıyı bu alana ekleyin!</a:t>
            </a:r>
          </a:p>
        </p:txBody>
      </p:sp>
    </p:spTree>
    <p:extLst>
      <p:ext uri="{BB962C8B-B14F-4D97-AF65-F5344CB8AC3E}">
        <p14:creationId xmlns:p14="http://schemas.microsoft.com/office/powerpoint/2010/main" val="3422538932"/>
      </p:ext>
    </p:extLst>
  </p:cSld>
  <p:clrMapOvr>
    <a:masterClrMapping/>
  </p:clrMapOvr>
</p:sld>
</file>

<file path=ppt/theme/theme1.xml><?xml version="1.0" encoding="utf-8"?>
<a:theme xmlns:a="http://schemas.openxmlformats.org/drawingml/2006/main" name="Office Teması">
  <a:themeElements>
    <a:clrScheme name="Office Teması">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eması">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eması">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eması">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497</TotalTime>
  <Words>350</Words>
  <Application>Microsoft Macintosh PowerPoint</Application>
  <PresentationFormat>A4 Kağıt (210x297 mm)</PresentationFormat>
  <Paragraphs>101</Paragraphs>
  <Slides>15</Slides>
  <Notes>0</Notes>
  <HiddenSlides>0</HiddenSlides>
  <MMClips>0</MMClips>
  <ScaleCrop>false</ScaleCrop>
  <HeadingPairs>
    <vt:vector size="6" baseType="variant">
      <vt:variant>
        <vt:lpstr>Kullanılan Yazı Tipleri</vt:lpstr>
      </vt:variant>
      <vt:variant>
        <vt:i4>3</vt:i4>
      </vt:variant>
      <vt:variant>
        <vt:lpstr>Tema</vt:lpstr>
      </vt:variant>
      <vt:variant>
        <vt:i4>1</vt:i4>
      </vt:variant>
      <vt:variant>
        <vt:lpstr>Slayt Başlıkları</vt:lpstr>
      </vt:variant>
      <vt:variant>
        <vt:i4>15</vt:i4>
      </vt:variant>
    </vt:vector>
  </HeadingPairs>
  <TitlesOfParts>
    <vt:vector size="19" baseType="lpstr">
      <vt:lpstr>Arial</vt:lpstr>
      <vt:lpstr>Calibri</vt:lpstr>
      <vt:lpstr>Calibri Light</vt:lpstr>
      <vt:lpstr>Office Teması</vt:lpstr>
      <vt:lpstr>Topkapı Üniversitesi Güzel Sanatlar, Tasarım ve Mimarlık Fakültesi Çizgi Film ve Animasyon      (CFA303) 3 Boyutlu Bilgisayar Animasyonu I Final Projesi</vt:lpstr>
      <vt:lpstr>Topkapı Üniversitesi Güzel Sanatlar, Tasarım ve Mimarlık Fakültesi</vt:lpstr>
      <vt:lpstr>Proje Değerlendirme Kriterleri</vt:lpstr>
      <vt:lpstr>1. Proje</vt:lpstr>
      <vt:lpstr>2. Senaryo (Proje Adı)</vt:lpstr>
      <vt:lpstr>PowerPoint Sunusu</vt:lpstr>
      <vt:lpstr>3. Konsept &gt; Kurgu Tasarımları (Storyboard)</vt:lpstr>
      <vt:lpstr>3. Konsept &gt; Sahne/Mekan Tasarımları</vt:lpstr>
      <vt:lpstr>4. Sonuç Görüntüleri &gt; Sahne 1</vt:lpstr>
      <vt:lpstr>4. Sonuç Görüntüleri &gt; Sahne 2</vt:lpstr>
      <vt:lpstr>4. Sonuç Görüntüleri &gt; Sahne 3</vt:lpstr>
      <vt:lpstr>4. Sonuç Görüntüleri &gt; Sahne 4</vt:lpstr>
      <vt:lpstr>4. Sonuç Görüntüleri &gt; Sahne 5</vt:lpstr>
      <vt:lpstr>4. Sonuç Görüntüleri &gt; Sahne 6</vt:lpstr>
      <vt:lpstr>4. Sonuç &gt; Sonuç Çıktısı</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Topkapı Üniversitesi Güzel Sanatlar, Tasarım ve Mimarlık Fakültesi Dijital Oyun Tasarımı Web Programlama (DGD309) Öğr. Gör. Soner SAN</dc:title>
  <dc:creator>Microsoft Office User</dc:creator>
  <cp:lastModifiedBy>Microsoft Office User</cp:lastModifiedBy>
  <cp:revision>39</cp:revision>
  <dcterms:created xsi:type="dcterms:W3CDTF">2023-12-20T10:42:18Z</dcterms:created>
  <dcterms:modified xsi:type="dcterms:W3CDTF">2025-12-22T19:22:03Z</dcterms:modified>
</cp:coreProperties>
</file>

<file path=docProps/thumbnail.jpeg>
</file>